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6" r:id="rId2"/>
    <p:sldMasterId id="2147483650" r:id="rId3"/>
    <p:sldMasterId id="2147483705" r:id="rId4"/>
    <p:sldMasterId id="2147483670" r:id="rId5"/>
    <p:sldMasterId id="2147483716" r:id="rId6"/>
    <p:sldMasterId id="2147483736" r:id="rId7"/>
    <p:sldMasterId id="2147483748" r:id="rId8"/>
    <p:sldMasterId id="2147483782" r:id="rId9"/>
  </p:sldMasterIdLst>
  <p:notesMasterIdLst>
    <p:notesMasterId r:id="rId20"/>
  </p:notesMasterIdLst>
  <p:handoutMasterIdLst>
    <p:handoutMasterId r:id="rId21"/>
  </p:handout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4A1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47" autoAdjust="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4D2B2-300E-3648-92E9-49BFB21E938D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A71DA-DE80-9546-B0AC-78BD0AE3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4C53C-5471-574E-B7D3-53394A43896B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EDC51-D939-204A-B791-FE99B10BE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3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366713" y="4705723"/>
            <a:ext cx="4052887" cy="85687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Subhead</a:t>
            </a:r>
            <a:endParaRPr lang="en-US" sz="28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366713" y="5877231"/>
            <a:ext cx="3976687" cy="75216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Presented by Susan </a:t>
            </a:r>
            <a:r>
              <a:rPr lang="en-US" sz="18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Mazer</a:t>
            </a:r>
            <a:endParaRPr lang="en-US" sz="18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January 1 2014</a:t>
            </a:r>
            <a:endParaRPr lang="en-US" sz="24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66713" y="1953946"/>
            <a:ext cx="4052887" cy="26308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chemeClr val="tx2"/>
                </a:solidFill>
              </a:defRPr>
            </a:lvl1pPr>
            <a:lvl2pPr marL="457200" indent="0">
              <a:buNone/>
              <a:defRPr sz="3600">
                <a:solidFill>
                  <a:schemeClr val="tx2"/>
                </a:solidFill>
              </a:defRPr>
            </a:lvl2pPr>
            <a:lvl3pPr marL="914400" indent="0">
              <a:buNone/>
              <a:defRPr sz="3600">
                <a:solidFill>
                  <a:schemeClr val="tx2"/>
                </a:solidFill>
              </a:defRPr>
            </a:lvl3pPr>
            <a:lvl4pPr marL="1371600" indent="0">
              <a:buNone/>
              <a:defRPr sz="3600">
                <a:solidFill>
                  <a:schemeClr val="tx2"/>
                </a:solidFill>
              </a:defRPr>
            </a:lvl4pPr>
            <a:lvl5pPr marL="1828800" indent="0">
              <a:buNone/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2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650477" y="1865866"/>
            <a:ext cx="0" cy="3468134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953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3200" dirty="0" smtClean="0">
                <a:latin typeface="+mn-lt"/>
              </a:rPr>
              <a:t>Subhead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57200" y="412750"/>
            <a:ext cx="8229600" cy="10144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878617" y="1535113"/>
            <a:ext cx="280818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3200" smtClean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878513" y="2303463"/>
            <a:ext cx="2808287" cy="3030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800">
                <a:solidFill>
                  <a:srgbClr val="FFFFFF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457200" y="2303463"/>
            <a:ext cx="4953000" cy="3030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800">
                <a:solidFill>
                  <a:srgbClr val="FFFFFF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5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60400" y="590550"/>
            <a:ext cx="7786688" cy="210661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 smtClean="0">
                <a:latin typeface="+mj-lt"/>
                <a:cs typeface="Gotham Book"/>
              </a:rPr>
              <a:t>Click to edit master styles</a:t>
            </a:r>
            <a:endParaRPr lang="en-US" sz="3600" b="0" i="0" dirty="0">
              <a:latin typeface="Gotham Book"/>
              <a:cs typeface="Gotham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60400" y="3487738"/>
            <a:ext cx="7786688" cy="24304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60400" y="2779713"/>
            <a:ext cx="7786688" cy="7080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2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6380"/>
            <a:ext cx="8229600" cy="462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57200" y="398463"/>
            <a:ext cx="8229600" cy="10366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0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334"/>
            <a:ext cx="4038600" cy="481683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800" baseline="0">
                <a:solidFill>
                  <a:srgbClr val="FFFFFF"/>
                </a:solidFill>
                <a:latin typeface="+mn-lt"/>
                <a:cs typeface="Gotham Light"/>
              </a:defRPr>
            </a:lvl1pPr>
            <a:lvl2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z="2800" dirty="0" smtClean="0">
                <a:latin typeface="+mn-lt"/>
              </a:rPr>
              <a:t>Click to edit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9334"/>
            <a:ext cx="4038600" cy="481682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rgbClr val="FFFFFF"/>
                </a:solidFill>
                <a:latin typeface="+mn-lt"/>
                <a:cs typeface="Gotham Light"/>
              </a:defRPr>
            </a:lvl1pPr>
            <a:lvl2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z="2800" dirty="0" smtClean="0">
                <a:latin typeface="+mn-lt"/>
              </a:rPr>
              <a:t>Click to edit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57200" y="461963"/>
            <a:ext cx="8229600" cy="84737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3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899215"/>
            <a:ext cx="4040188" cy="395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57200" y="433388"/>
            <a:ext cx="8229600" cy="8260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96186"/>
            <a:ext cx="4040188" cy="50302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09542" y="1899215"/>
            <a:ext cx="4040188" cy="395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/>
          </p:nvPr>
        </p:nvSpPr>
        <p:spPr>
          <a:xfrm>
            <a:off x="4609542" y="1396186"/>
            <a:ext cx="4040188" cy="50302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6041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57200" y="360447"/>
            <a:ext cx="8229600" cy="83075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baseline="0">
                <a:solidFill>
                  <a:schemeClr val="bg1"/>
                </a:solidFill>
                <a:latin typeface="+mj-lt"/>
                <a:cs typeface="Gotham Bold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 smtClean="0">
                <a:latin typeface="+mj-lt"/>
                <a:cs typeface="Gotham Bold"/>
              </a:rPr>
              <a:t>Headline</a:t>
            </a:r>
            <a:endParaRPr lang="en-US" sz="3600" b="0" i="0" dirty="0">
              <a:latin typeface="Gotham Book"/>
              <a:cs typeface="Gotham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" y="1959548"/>
            <a:ext cx="4948238" cy="3819237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800" baseline="0">
                <a:solidFill>
                  <a:srgbClr val="FFFFFF"/>
                </a:solidFill>
              </a:defRPr>
            </a:lvl1pPr>
            <a:lvl2pPr marL="914400" indent="-457200">
              <a:buFont typeface="Arial"/>
              <a:buChar char="•"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Click to edit master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200" y="1290638"/>
            <a:ext cx="4948238" cy="6689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05450" y="1290638"/>
            <a:ext cx="3181350" cy="448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90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650477" y="1865866"/>
            <a:ext cx="0" cy="3468134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953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3200" dirty="0" smtClean="0">
                <a:latin typeface="+mn-lt"/>
              </a:rPr>
              <a:t>Subhead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57200" y="412750"/>
            <a:ext cx="8229600" cy="10144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878617" y="1535113"/>
            <a:ext cx="280818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3200" smtClean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9"/>
          </p:nvPr>
        </p:nvSpPr>
        <p:spPr>
          <a:xfrm>
            <a:off x="5878513" y="2303463"/>
            <a:ext cx="2808287" cy="3030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800">
                <a:solidFill>
                  <a:srgbClr val="FFFFFF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20"/>
          </p:nvPr>
        </p:nvSpPr>
        <p:spPr>
          <a:xfrm>
            <a:off x="457200" y="2303463"/>
            <a:ext cx="4953000" cy="3030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800">
                <a:solidFill>
                  <a:srgbClr val="FFFFFF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1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60400" y="2752725"/>
            <a:ext cx="7786688" cy="4737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0" i="0">
                <a:solidFill>
                  <a:schemeClr val="tx2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2000" b="0" i="0">
                <a:solidFill>
                  <a:schemeClr val="tx2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2000" b="0" i="0">
                <a:solidFill>
                  <a:schemeClr val="tx2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2000" b="0" i="0">
                <a:solidFill>
                  <a:schemeClr val="tx2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60400" y="3398469"/>
            <a:ext cx="7786688" cy="24778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Paragraph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60400" y="502025"/>
            <a:ext cx="7786688" cy="2149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3600">
                <a:solidFill>
                  <a:schemeClr val="tx2"/>
                </a:solidFill>
              </a:defRPr>
            </a:lvl2pPr>
            <a:lvl3pPr marL="914400" indent="0">
              <a:buNone/>
              <a:defRPr sz="3600">
                <a:solidFill>
                  <a:schemeClr val="tx2"/>
                </a:solidFill>
              </a:defRPr>
            </a:lvl3pPr>
            <a:lvl4pPr marL="1371600" indent="0">
              <a:buNone/>
              <a:defRPr sz="3600">
                <a:solidFill>
                  <a:schemeClr val="tx2"/>
                </a:solidFill>
              </a:defRPr>
            </a:lvl4pPr>
            <a:lvl5pPr marL="1828800" indent="0">
              <a:buNone/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8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6380"/>
            <a:ext cx="8229600" cy="462978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800" b="0" i="0">
                <a:solidFill>
                  <a:schemeClr val="tx1"/>
                </a:solidFill>
                <a:latin typeface="+mn-lt"/>
                <a:cs typeface="Gotham Light"/>
              </a:defRPr>
            </a:lvl1pPr>
            <a:lvl2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</a:lstStyle>
          <a:p>
            <a:pPr lvl="0"/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200" y="571500"/>
            <a:ext cx="8229600" cy="92488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09334"/>
            <a:ext cx="4038600" cy="481683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n-lt"/>
                <a:cs typeface="Gotham Light"/>
              </a:defRPr>
            </a:lvl1pPr>
            <a:lvl2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09334"/>
            <a:ext cx="4038600" cy="481682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+mn-lt"/>
                <a:cs typeface="Gotham Light"/>
              </a:defRPr>
            </a:lvl1pPr>
            <a:lvl2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57200" y="461963"/>
            <a:ext cx="8229600" cy="84737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2271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3600">
                <a:solidFill>
                  <a:srgbClr val="FFFFFF"/>
                </a:solidFill>
              </a:defRPr>
            </a:lvl2pPr>
            <a:lvl3pPr marL="914400" indent="0">
              <a:buNone/>
              <a:defRPr sz="3600">
                <a:solidFill>
                  <a:srgbClr val="FFFFFF"/>
                </a:solidFill>
              </a:defRPr>
            </a:lvl3pPr>
            <a:lvl4pPr marL="1371600" indent="0">
              <a:buNone/>
              <a:defRPr sz="3600">
                <a:solidFill>
                  <a:srgbClr val="FFFFFF"/>
                </a:solidFill>
              </a:defRPr>
            </a:lvl4pPr>
            <a:lvl5pPr marL="1828800" indent="0"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68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5945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solidFill>
                  <a:srgbClr val="67207C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89921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800" b="0" i="0">
                <a:solidFill>
                  <a:schemeClr val="tx1"/>
                </a:solidFill>
                <a:latin typeface="+mn-lt"/>
                <a:cs typeface="Gotham Light"/>
              </a:defRPr>
            </a:lvl1pPr>
            <a:lvl2pPr>
              <a:defRPr sz="18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6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5945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solidFill>
                  <a:srgbClr val="67207C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1899215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800" b="0" i="0">
                <a:solidFill>
                  <a:srgbClr val="000000"/>
                </a:solidFill>
                <a:latin typeface="+mn-lt"/>
                <a:cs typeface="Gotham Light"/>
              </a:defRPr>
            </a:lvl1pPr>
            <a:lvl2pPr>
              <a:defRPr sz="18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6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57200" y="433388"/>
            <a:ext cx="8229600" cy="8260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+mj-lt"/>
                <a:cs typeface="Gotham Bold"/>
              </a:defRPr>
            </a:lvl1pPr>
            <a:lvl2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5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57200" y="360447"/>
            <a:ext cx="8229600" cy="83075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baseline="0">
                <a:solidFill>
                  <a:schemeClr val="tx2"/>
                </a:solidFill>
                <a:latin typeface="+mj-lt"/>
                <a:cs typeface="Gotham Bold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 smtClean="0">
                <a:latin typeface="+mj-lt"/>
                <a:cs typeface="Gotham Book"/>
              </a:rPr>
              <a:t>Headline</a:t>
            </a:r>
            <a:endParaRPr lang="en-US" sz="3600" b="0" i="0" dirty="0">
              <a:latin typeface="Gotham Book"/>
              <a:cs typeface="Gotham Book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91198"/>
            <a:ext cx="49482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solidFill>
                  <a:srgbClr val="67207C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>
                <a:latin typeface="+mn-lt"/>
              </a:rPr>
              <a:t>Subhead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" y="1959548"/>
            <a:ext cx="4948238" cy="3819237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chemeClr val="tx1"/>
                </a:solidFill>
              </a:defRPr>
            </a:lvl1pPr>
            <a:lvl2pPr marL="914400" indent="-457200">
              <a:buFont typeface="Arial"/>
              <a:buChar char="•"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Bullet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05450" y="1290638"/>
            <a:ext cx="3181350" cy="448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650477" y="1865866"/>
            <a:ext cx="0" cy="3468134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953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solidFill>
                  <a:srgbClr val="67207C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>
                <a:latin typeface="+mn-lt"/>
              </a:rPr>
              <a:t>Subhead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57200" y="412750"/>
            <a:ext cx="8229600" cy="10144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57200" y="2284413"/>
            <a:ext cx="4953000" cy="3159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Paragraph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872220" y="1535113"/>
            <a:ext cx="281458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solidFill>
                  <a:srgbClr val="67207C"/>
                </a:solidFill>
                <a:latin typeface="+mn-lt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5872220" y="2284413"/>
            <a:ext cx="2814580" cy="3159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Paragraph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5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2271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3600">
                <a:solidFill>
                  <a:srgbClr val="FFFFFF"/>
                </a:solidFill>
              </a:defRPr>
            </a:lvl2pPr>
            <a:lvl3pPr marL="914400" indent="0">
              <a:buNone/>
              <a:defRPr sz="3600">
                <a:solidFill>
                  <a:srgbClr val="FFFFFF"/>
                </a:solidFill>
              </a:defRPr>
            </a:lvl3pPr>
            <a:lvl4pPr marL="1371600" indent="0">
              <a:buNone/>
              <a:defRPr sz="3600">
                <a:solidFill>
                  <a:srgbClr val="FFFFFF"/>
                </a:solidFill>
              </a:defRPr>
            </a:lvl4pPr>
            <a:lvl5pPr marL="1828800" indent="0"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28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2271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FFFFFF"/>
                </a:solidFill>
              </a:defRPr>
            </a:lvl2pPr>
            <a:lvl3pPr marL="914400" indent="0">
              <a:buNone/>
              <a:defRPr sz="3600">
                <a:solidFill>
                  <a:srgbClr val="FFFFFF"/>
                </a:solidFill>
              </a:defRPr>
            </a:lvl3pPr>
            <a:lvl4pPr marL="1371600" indent="0">
              <a:buNone/>
              <a:defRPr sz="3600">
                <a:solidFill>
                  <a:srgbClr val="FFFFFF"/>
                </a:solidFill>
              </a:defRPr>
            </a:lvl4pPr>
            <a:lvl5pPr marL="1828800" indent="0"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50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2271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FFFFFF"/>
                </a:solidFill>
              </a:defRPr>
            </a:lvl2pPr>
            <a:lvl3pPr marL="914400" indent="0">
              <a:buNone/>
              <a:defRPr sz="3600">
                <a:solidFill>
                  <a:srgbClr val="FFFFFF"/>
                </a:solidFill>
              </a:defRPr>
            </a:lvl3pPr>
            <a:lvl4pPr marL="1371600" indent="0">
              <a:buNone/>
              <a:defRPr sz="3600">
                <a:solidFill>
                  <a:srgbClr val="FFFFFF"/>
                </a:solidFill>
              </a:defRPr>
            </a:lvl4pPr>
            <a:lvl5pPr marL="1828800" indent="0"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86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2271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accent5"/>
                </a:solidFill>
              </a:defRPr>
            </a:lvl1pPr>
            <a:lvl2pPr marL="457200" indent="0">
              <a:buNone/>
              <a:defRPr sz="3600">
                <a:solidFill>
                  <a:srgbClr val="FFFFFF"/>
                </a:solidFill>
              </a:defRPr>
            </a:lvl2pPr>
            <a:lvl3pPr marL="914400" indent="0">
              <a:buNone/>
              <a:defRPr sz="3600">
                <a:solidFill>
                  <a:srgbClr val="FFFFFF"/>
                </a:solidFill>
              </a:defRPr>
            </a:lvl3pPr>
            <a:lvl4pPr marL="1371600" indent="0">
              <a:buNone/>
              <a:defRPr sz="3600">
                <a:solidFill>
                  <a:srgbClr val="FFFFFF"/>
                </a:solidFill>
              </a:defRPr>
            </a:lvl4pPr>
            <a:lvl5pPr marL="1828800" indent="0"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5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2271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3600">
                <a:solidFill>
                  <a:srgbClr val="FFFFFF"/>
                </a:solidFill>
              </a:defRPr>
            </a:lvl2pPr>
            <a:lvl3pPr marL="914400" indent="0">
              <a:buNone/>
              <a:defRPr sz="3600">
                <a:solidFill>
                  <a:srgbClr val="FFFFFF"/>
                </a:solidFill>
              </a:defRPr>
            </a:lvl3pPr>
            <a:lvl4pPr marL="1371600" indent="0">
              <a:buNone/>
              <a:defRPr sz="3600">
                <a:solidFill>
                  <a:srgbClr val="FFFFFF"/>
                </a:solidFill>
              </a:defRPr>
            </a:lvl4pPr>
            <a:lvl5pPr marL="1828800" indent="0"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68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366713" y="4705723"/>
            <a:ext cx="4052887" cy="85687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Subhead</a:t>
            </a:r>
            <a:endParaRPr lang="en-US" sz="28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366713" y="5877231"/>
            <a:ext cx="3976687" cy="75216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Presented by Susan </a:t>
            </a:r>
            <a:r>
              <a:rPr lang="en-US" sz="18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Mazer</a:t>
            </a:r>
            <a:endParaRPr lang="en-US" sz="18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January 1 2014</a:t>
            </a:r>
            <a:endParaRPr lang="en-US" sz="24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66713" y="1963351"/>
            <a:ext cx="4052887" cy="2594362"/>
          </a:xfrm>
          <a:prstGeom prst="rect">
            <a:avLst/>
          </a:prstGeom>
        </p:spPr>
        <p:txBody>
          <a:bodyPr vert="horz"/>
          <a:lstStyle>
            <a:lvl1pPr>
              <a:defRPr sz="3600" baseline="0">
                <a:solidFill>
                  <a:schemeClr val="tx2"/>
                </a:solidFill>
              </a:defRPr>
            </a:lvl1pPr>
            <a:lvl2pPr marL="457200" indent="0">
              <a:buFont typeface="Arial"/>
              <a:buNone/>
              <a:defRPr sz="3600">
                <a:solidFill>
                  <a:schemeClr val="tx2"/>
                </a:solidFill>
              </a:defRPr>
            </a:lvl2pPr>
            <a:lvl3pPr marL="914400" indent="0">
              <a:buFont typeface="Arial"/>
              <a:buNone/>
              <a:defRPr sz="3600">
                <a:solidFill>
                  <a:schemeClr val="tx2"/>
                </a:solidFill>
              </a:defRPr>
            </a:lvl3pPr>
            <a:lvl4pPr marL="1371600" indent="0">
              <a:buFont typeface="Arial"/>
              <a:buNone/>
              <a:defRPr sz="3600">
                <a:solidFill>
                  <a:schemeClr val="tx2"/>
                </a:solidFill>
              </a:defRPr>
            </a:lvl4pPr>
            <a:lvl5pPr marL="1828800" indent="0">
              <a:buFont typeface="Arial"/>
              <a:buNone/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baseline="0" dirty="0" smtClean="0"/>
              <a:t>Headline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457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60400" y="590550"/>
            <a:ext cx="7786688" cy="210661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 smtClean="0">
                <a:latin typeface="+mj-lt"/>
                <a:cs typeface="Gotham Book"/>
              </a:rPr>
              <a:t>Click to edit master styles</a:t>
            </a:r>
            <a:endParaRPr lang="en-US" sz="3600" b="0" i="0" dirty="0">
              <a:latin typeface="Gotham Book"/>
              <a:cs typeface="Gotham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60400" y="3487738"/>
            <a:ext cx="7786688" cy="24304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60400" y="2779713"/>
            <a:ext cx="7786688" cy="7080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4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6380"/>
            <a:ext cx="8229600" cy="462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57200" y="398463"/>
            <a:ext cx="8229600" cy="10366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0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334"/>
            <a:ext cx="4038600" cy="481683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800" baseline="0">
                <a:solidFill>
                  <a:srgbClr val="FFFFFF"/>
                </a:solidFill>
                <a:latin typeface="+mn-lt"/>
                <a:cs typeface="Gotham Light"/>
              </a:defRPr>
            </a:lvl1pPr>
            <a:lvl2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z="2800" dirty="0" smtClean="0">
                <a:latin typeface="+mn-lt"/>
              </a:rPr>
              <a:t>Click to edit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9334"/>
            <a:ext cx="4038600" cy="481682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rgbClr val="FFFFFF"/>
                </a:solidFill>
                <a:latin typeface="+mn-lt"/>
                <a:cs typeface="Gotham Light"/>
              </a:defRPr>
            </a:lvl1pPr>
            <a:lvl2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8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z="2800" dirty="0" smtClean="0">
                <a:latin typeface="+mn-lt"/>
              </a:rPr>
              <a:t>Click to edit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57200" y="461963"/>
            <a:ext cx="8229600" cy="84737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 marL="4572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9144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3716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899215"/>
            <a:ext cx="4040188" cy="395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57200" y="433388"/>
            <a:ext cx="8229600" cy="8260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>
              <a:defRPr sz="36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 smtClean="0">
                <a:latin typeface="+mj-lt"/>
              </a:rPr>
              <a:t>Headline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96186"/>
            <a:ext cx="4040188" cy="50302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09542" y="1899215"/>
            <a:ext cx="4040188" cy="395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4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/>
          </p:nvPr>
        </p:nvSpPr>
        <p:spPr>
          <a:xfrm>
            <a:off x="4609542" y="1396186"/>
            <a:ext cx="4040188" cy="50302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2274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57200" y="360447"/>
            <a:ext cx="8229600" cy="83075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baseline="0">
                <a:solidFill>
                  <a:schemeClr val="bg1"/>
                </a:solidFill>
                <a:latin typeface="+mj-lt"/>
                <a:cs typeface="Gotham Bold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 smtClean="0">
                <a:latin typeface="+mj-lt"/>
                <a:cs typeface="Gotham Bold"/>
              </a:rPr>
              <a:t>Headline</a:t>
            </a:r>
            <a:endParaRPr lang="en-US" sz="3600" b="0" i="0" dirty="0">
              <a:latin typeface="Gotham Book"/>
              <a:cs typeface="Gotham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" y="1959548"/>
            <a:ext cx="4948238" cy="3819237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800" baseline="0">
                <a:solidFill>
                  <a:srgbClr val="FFFFFF"/>
                </a:solidFill>
              </a:defRPr>
            </a:lvl1pPr>
            <a:lvl2pPr marL="914400" indent="-457200">
              <a:buFont typeface="Arial"/>
              <a:buChar char="•"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Click to edit master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200" y="1290638"/>
            <a:ext cx="4948238" cy="6689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05450" y="1290638"/>
            <a:ext cx="3181350" cy="448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46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1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92" r:id="rId2"/>
    <p:sldLayoutId id="2147483793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lang="en-US" sz="3600" b="0" i="0" u="none" strike="noStrike" kern="1200" baseline="300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lang="en-US" sz="3600" b="0" i="0" u="none" strike="noStrike" kern="1200" baseline="300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9" r:id="rId5"/>
    <p:sldLayoutId id="2147483660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9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1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64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0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6535"/>
            <a:ext cx="2895600" cy="10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0" i="0" u="none" strike="noStrike" baseline="30000" smtClean="0"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© 2016 HEALING HEALTHCARE SYSTEMS INC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0061"/>
            <a:ext cx="2133600" cy="211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PAGE </a:t>
            </a:r>
            <a:fld id="{9B757C5A-DC3E-4840-94C3-752E877B2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7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lang="en-US" sz="3300" b="0" i="0" u="none" strike="noStrike" kern="1200" baseline="30000" smtClean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ealinghealth.com/" TargetMode="External"/><Relationship Id="rId2" Type="http://schemas.openxmlformats.org/officeDocument/2006/relationships/hyperlink" Target="mailto:hbridges@healinghealth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90121" y="2805449"/>
            <a:ext cx="7023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800080"/>
                </a:solidFill>
              </a:rPr>
              <a:t>RWJBarnabas</a:t>
            </a:r>
            <a:r>
              <a:rPr lang="en-US" sz="3600" b="1" dirty="0" smtClean="0">
                <a:solidFill>
                  <a:srgbClr val="800080"/>
                </a:solidFill>
              </a:rPr>
              <a:t> </a:t>
            </a:r>
            <a:r>
              <a:rPr lang="en-US" sz="3600" b="1" dirty="0" smtClean="0">
                <a:solidFill>
                  <a:srgbClr val="800080"/>
                </a:solidFill>
              </a:rPr>
              <a:t>Health</a:t>
            </a:r>
            <a:endParaRPr lang="en-US" sz="3600" b="1" dirty="0" smtClean="0">
              <a:solidFill>
                <a:srgbClr val="800080"/>
              </a:solidFill>
            </a:endParaRPr>
          </a:p>
          <a:p>
            <a:r>
              <a:rPr lang="en-US" sz="2800" b="1" dirty="0" err="1" smtClean="0">
                <a:solidFill>
                  <a:srgbClr val="800080"/>
                </a:solidFill>
              </a:rPr>
              <a:t>NetLearning</a:t>
            </a:r>
            <a:r>
              <a:rPr lang="en-US" sz="2800" b="1" dirty="0" smtClean="0">
                <a:solidFill>
                  <a:srgbClr val="800080"/>
                </a:solidFill>
              </a:rPr>
              <a:t> Platform</a:t>
            </a:r>
            <a:endParaRPr lang="en-US" sz="2800" b="1" dirty="0">
              <a:solidFill>
                <a:srgbClr val="80008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8" y="1102765"/>
            <a:ext cx="6959150" cy="10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57044" y="555484"/>
            <a:ext cx="5757483" cy="4623419"/>
          </a:xfrm>
        </p:spPr>
        <p:txBody>
          <a:bodyPr/>
          <a:lstStyle/>
          <a:p>
            <a:r>
              <a:rPr lang="en-US" sz="2400" dirty="0"/>
              <a:t>Please feel free to contact your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Client </a:t>
            </a:r>
            <a:r>
              <a:rPr lang="en-US" sz="2400" dirty="0"/>
              <a:t>Success </a:t>
            </a:r>
            <a:r>
              <a:rPr lang="en-US" sz="2400" dirty="0" smtClean="0"/>
              <a:t>Specialist, Heather Bridges, with </a:t>
            </a:r>
            <a:r>
              <a:rPr lang="en-US" sz="2400" dirty="0"/>
              <a:t>any questions </a:t>
            </a:r>
            <a:r>
              <a:rPr lang="en-US" sz="2400" dirty="0" smtClean="0"/>
              <a:t>at 775 499 5596, or </a:t>
            </a:r>
            <a:r>
              <a:rPr lang="en-US" sz="2400" dirty="0" smtClean="0">
                <a:hlinkClick r:id="rId2"/>
              </a:rPr>
              <a:t>hbridges@healinghealth.com</a:t>
            </a:r>
            <a:r>
              <a:rPr lang="en-US" sz="2400" dirty="0" smtClean="0"/>
              <a:t>.  </a:t>
            </a:r>
          </a:p>
          <a:p>
            <a:endParaRPr lang="en-US" sz="2400" dirty="0" smtClean="0"/>
          </a:p>
          <a:p>
            <a:r>
              <a:rPr lang="en-US" sz="2400" dirty="0" smtClean="0"/>
              <a:t>Heather </a:t>
            </a:r>
            <a:r>
              <a:rPr lang="en-US" sz="2400" dirty="0"/>
              <a:t>can also provide additional resources including informational support materials (patient flyers, bedside cards, meal tray cards, etc.) as well as utilization strategies, studies and more</a:t>
            </a:r>
            <a:r>
              <a:rPr lang="en-US" sz="2400" dirty="0" smtClean="0"/>
              <a:t>.</a:t>
            </a:r>
          </a:p>
          <a:p>
            <a:endParaRPr lang="en-US" sz="1800" dirty="0"/>
          </a:p>
          <a:p>
            <a:r>
              <a:rPr lang="en-US" b="1" dirty="0">
                <a:solidFill>
                  <a:schemeClr val="bg1"/>
                </a:solidFill>
                <a:hlinkClick r:id="rId3"/>
              </a:rPr>
              <a:t>healinghealth.com</a:t>
            </a:r>
            <a:r>
              <a:rPr lang="en-US" b="1" dirty="0">
                <a:solidFill>
                  <a:schemeClr val="bg1"/>
                </a:solidFill>
              </a:rPr>
              <a:t> | 800 348 0799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4" y="555484"/>
            <a:ext cx="2157845" cy="26327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617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8638" y="2000668"/>
            <a:ext cx="8158162" cy="2271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24/7 broadcast on dedicated TV </a:t>
            </a:r>
            <a:r>
              <a:rPr lang="en-US" sz="2800" dirty="0" smtClean="0"/>
              <a:t>channel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Nature </a:t>
            </a:r>
            <a:r>
              <a:rPr lang="en-US" sz="2800" dirty="0"/>
              <a:t>video/instrumental </a:t>
            </a:r>
            <a:r>
              <a:rPr lang="en-US" sz="2800" dirty="0" smtClean="0"/>
              <a:t>music</a:t>
            </a:r>
          </a:p>
          <a:p>
            <a:r>
              <a:rPr lang="en-US" sz="2800" b="0" dirty="0"/>
              <a:t>	</a:t>
            </a:r>
            <a:r>
              <a:rPr lang="en-US" sz="2800" b="0" dirty="0" smtClean="0"/>
              <a:t>→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20786" y="382279"/>
            <a:ext cx="7606513" cy="10366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800080"/>
                </a:solidFill>
              </a:rPr>
              <a:t>The C.A.R.E. Channel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0" dirty="0" smtClean="0">
                <a:solidFill>
                  <a:srgbClr val="800080"/>
                </a:solidFill>
              </a:rPr>
              <a:t>Continuous Ambient Relaxation Environment</a:t>
            </a:r>
            <a:r>
              <a:rPr lang="en-US" dirty="0" smtClean="0">
                <a:solidFill>
                  <a:srgbClr val="800080"/>
                </a:solidFill>
              </a:rPr>
              <a:t>	</a:t>
            </a:r>
            <a:endParaRPr 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8638" y="1725540"/>
            <a:ext cx="8158162" cy="2271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From 10pm to 6am, C.A.R.E. supports sleep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Visual is a moving starfield; music is less active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Supports circadian rhythm, integral to healing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Improves Quiet at 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Comforts patients (anxiety and fear are highest at night)</a:t>
            </a:r>
          </a:p>
          <a:p>
            <a:r>
              <a:rPr lang="en-US" sz="2800" b="0" dirty="0" smtClean="0">
                <a:solidFill>
                  <a:schemeClr val="bg1"/>
                </a:solidFill>
              </a:rPr>
              <a:t>	→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20786" y="382279"/>
            <a:ext cx="7606513" cy="10366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Special Nighttime Programming</a:t>
            </a:r>
          </a:p>
          <a:p>
            <a:pPr marL="0" indent="0">
              <a:buNone/>
            </a:pPr>
            <a:endParaRPr 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1696"/>
            <a:ext cx="8229600" cy="4394467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Humans are innately attracted to living </a:t>
            </a:r>
            <a:r>
              <a:rPr lang="en-US" dirty="0" smtClean="0"/>
              <a:t>things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 smtClean="0"/>
              <a:t>Peaceful </a:t>
            </a:r>
            <a:r>
              <a:rPr lang="en-US" dirty="0"/>
              <a:t>nature imagery triggers inherent relaxation </a:t>
            </a:r>
            <a:r>
              <a:rPr lang="en-US" dirty="0" smtClean="0"/>
              <a:t>response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Studies connect use of nature imagery to </a:t>
            </a:r>
            <a:r>
              <a:rPr lang="en-US" dirty="0" smtClean="0"/>
              <a:t>improved</a:t>
            </a:r>
            <a:r>
              <a:rPr lang="en-US" b="1" dirty="0" smtClean="0"/>
              <a:t> </a:t>
            </a:r>
            <a:r>
              <a:rPr lang="en-US" dirty="0" smtClean="0"/>
              <a:t>patient </a:t>
            </a:r>
            <a:r>
              <a:rPr lang="en-US" dirty="0"/>
              <a:t>outcomes 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/>
              <a:t>→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Theory of </a:t>
            </a:r>
            <a:r>
              <a:rPr lang="en-US" dirty="0" err="1" smtClean="0"/>
              <a:t>Biophilia</a:t>
            </a:r>
            <a:endParaRPr lang="en-US" dirty="0" smtClean="0"/>
          </a:p>
          <a:p>
            <a:r>
              <a:rPr lang="en-US" sz="2800" b="0" dirty="0" smtClean="0"/>
              <a:t>Why does C.A.R.E. feature nature </a:t>
            </a:r>
            <a:r>
              <a:rPr lang="en-US" sz="2800" b="0" dirty="0"/>
              <a:t>imagery?</a:t>
            </a:r>
          </a:p>
        </p:txBody>
      </p:sp>
    </p:spTree>
    <p:extLst>
      <p:ext uri="{BB962C8B-B14F-4D97-AF65-F5344CB8AC3E}">
        <p14:creationId xmlns:p14="http://schemas.microsoft.com/office/powerpoint/2010/main" val="17228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1696"/>
            <a:ext cx="8229600" cy="4394467"/>
          </a:xfrm>
        </p:spPr>
        <p:txBody>
          <a:bodyPr/>
          <a:lstStyle/>
          <a:p>
            <a:r>
              <a:rPr lang="en-US" dirty="0" smtClean="0"/>
              <a:t>Studies connect music to: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Lower stress </a:t>
            </a:r>
            <a:r>
              <a:rPr lang="en-US" dirty="0" smtClean="0"/>
              <a:t>levels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Reduced </a:t>
            </a:r>
            <a:r>
              <a:rPr lang="en-US" dirty="0" smtClean="0"/>
              <a:t>anxiety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Mitigation of </a:t>
            </a:r>
            <a:r>
              <a:rPr lang="en-US" dirty="0" smtClean="0"/>
              <a:t>pain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Originally composed instrumental music serves across the patient population (generations, regions, backgrounds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→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Music and </a:t>
            </a:r>
            <a:r>
              <a:rPr lang="en-US" dirty="0" smtClean="0"/>
              <a:t>Outcomes</a:t>
            </a:r>
          </a:p>
          <a:p>
            <a:r>
              <a:rPr lang="en-US" sz="2800" b="0" dirty="0"/>
              <a:t>Why </a:t>
            </a:r>
            <a:r>
              <a:rPr lang="en-US" sz="2800" b="0" dirty="0" smtClean="0"/>
              <a:t>does C.A.R.E. feature music?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1426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1695"/>
            <a:ext cx="8229600" cy="4394467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Production is evidence </a:t>
            </a:r>
            <a:r>
              <a:rPr lang="en-US" dirty="0" smtClean="0"/>
              <a:t>informed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Imagery and music </a:t>
            </a:r>
            <a:r>
              <a:rPr lang="en-US" dirty="0" smtClean="0"/>
              <a:t>are carefully </a:t>
            </a:r>
            <a:r>
              <a:rPr lang="en-US" dirty="0"/>
              <a:t>chosen for appropriateness to patient </a:t>
            </a:r>
            <a:r>
              <a:rPr lang="en-US" dirty="0" smtClean="0"/>
              <a:t>care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Slow edits/transitions won’t confuse highly </a:t>
            </a:r>
            <a:r>
              <a:rPr lang="en-US" dirty="0" smtClean="0"/>
              <a:t>medicated patients</a:t>
            </a:r>
          </a:p>
          <a:p>
            <a:r>
              <a:rPr lang="en-US" dirty="0"/>
              <a:t>	</a:t>
            </a:r>
            <a:r>
              <a:rPr lang="en-US" dirty="0" smtClean="0"/>
              <a:t>→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C.A.R.E. is </a:t>
            </a:r>
            <a:r>
              <a:rPr lang="en-US" dirty="0" smtClean="0"/>
              <a:t>designed for clinical settings</a:t>
            </a:r>
          </a:p>
          <a:p>
            <a:r>
              <a:rPr lang="en-US" sz="2800" b="0" dirty="0" smtClean="0"/>
              <a:t>C.A.R.E. is a therapeutic tool, not </a:t>
            </a:r>
            <a:r>
              <a:rPr lang="en-US" sz="2800" b="0" dirty="0"/>
              <a:t>a </a:t>
            </a:r>
            <a:r>
              <a:rPr lang="en-US" sz="2800" b="0" dirty="0" smtClean="0"/>
              <a:t>“relaxation video”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6809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488" y="1172700"/>
            <a:ext cx="8229600" cy="462978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An ongoing </a:t>
            </a:r>
            <a:r>
              <a:rPr lang="en-US" sz="2800" dirty="0">
                <a:solidFill>
                  <a:schemeClr val="tx2"/>
                </a:solidFill>
              </a:rPr>
              <a:t>therapeutic </a:t>
            </a:r>
            <a:r>
              <a:rPr lang="en-US" sz="2800" dirty="0" smtClean="0">
                <a:solidFill>
                  <a:schemeClr val="tx2"/>
                </a:solidFill>
              </a:rPr>
              <a:t>presence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at </a:t>
            </a:r>
            <a:r>
              <a:rPr lang="en-US" sz="2800" dirty="0">
                <a:solidFill>
                  <a:schemeClr val="tx2"/>
                </a:solidFill>
              </a:rPr>
              <a:t>the </a:t>
            </a:r>
            <a:r>
              <a:rPr lang="en-US" sz="2800" dirty="0" smtClean="0">
                <a:solidFill>
                  <a:schemeClr val="tx2"/>
                </a:solidFill>
              </a:rPr>
              <a:t>bedside</a:t>
            </a:r>
          </a:p>
          <a:p>
            <a:r>
              <a:rPr lang="en-US" dirty="0">
                <a:solidFill>
                  <a:schemeClr val="tx2"/>
                </a:solidFill>
              </a:rPr>
              <a:t> →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C.A.R.E. supports both staff and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8638" y="460375"/>
            <a:ext cx="8158162" cy="1311781"/>
          </a:xfrm>
        </p:spPr>
        <p:txBody>
          <a:bodyPr/>
          <a:lstStyle/>
          <a:p>
            <a:r>
              <a:rPr lang="en-US" dirty="0"/>
              <a:t>For patients, a positive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distraction </a:t>
            </a:r>
            <a:r>
              <a:rPr lang="en-US" dirty="0"/>
              <a:t>can: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05" y="1772155"/>
            <a:ext cx="47904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Mitigate anxiety, loneliness, </a:t>
            </a:r>
            <a:r>
              <a:rPr lang="en-US" sz="2400" dirty="0" smtClean="0">
                <a:solidFill>
                  <a:schemeClr val="tx2"/>
                </a:solidFill>
              </a:rPr>
              <a:t>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Improve </a:t>
            </a:r>
            <a:r>
              <a:rPr lang="en-US" sz="2400" dirty="0">
                <a:solidFill>
                  <a:schemeClr val="tx2"/>
                </a:solidFill>
              </a:rPr>
              <a:t>the Patient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Reduce </a:t>
            </a:r>
            <a:r>
              <a:rPr lang="en-US" sz="2400" dirty="0">
                <a:solidFill>
                  <a:schemeClr val="tx2"/>
                </a:solidFill>
              </a:rPr>
              <a:t>the need for pain/sleep </a:t>
            </a:r>
            <a:r>
              <a:rPr lang="en-US" sz="2400" dirty="0" smtClean="0">
                <a:solidFill>
                  <a:schemeClr val="tx2"/>
                </a:solidFill>
              </a:rPr>
              <a:t>meds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    →</a:t>
            </a: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1821"/>
            <a:ext cx="9144000" cy="2905914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8638" y="460376"/>
            <a:ext cx="8158162" cy="72915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staff, C.A.R.E. can: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05" y="1238083"/>
            <a:ext cx="84804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Reduce nursing </a:t>
            </a:r>
            <a:r>
              <a:rPr lang="en-US" sz="2400" b="1" dirty="0" smtClean="0">
                <a:solidFill>
                  <a:schemeClr val="bg1"/>
                </a:solidFill>
              </a:rPr>
              <a:t>calls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Calm the hectic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Support Quiet at Night </a:t>
            </a:r>
            <a:r>
              <a:rPr lang="en-US" sz="2400" b="1" dirty="0" smtClean="0">
                <a:solidFill>
                  <a:schemeClr val="bg1"/>
                </a:solidFill>
              </a:rPr>
              <a:t>initiatives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Provide you personal moments of </a:t>
            </a:r>
            <a:r>
              <a:rPr lang="en-US" sz="2400" b="1" dirty="0" smtClean="0">
                <a:solidFill>
                  <a:schemeClr val="bg1"/>
                </a:solidFill>
              </a:rPr>
              <a:t>rejuvenation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→</a:t>
            </a: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hs_master_slide_deck_5.11.16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HHS-presentatio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FFFFFF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1_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1_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7_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4_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244</Words>
  <Application>Microsoft Office PowerPoint</Application>
  <PresentationFormat>On-screen Show (4:3)</PresentationFormat>
  <Paragraphs>52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hhs_master_slide_deck_5.11.16</vt:lpstr>
      <vt:lpstr>2_HHS-presentation</vt:lpstr>
      <vt:lpstr>Custom Design</vt:lpstr>
      <vt:lpstr>1_Custom Design</vt:lpstr>
      <vt:lpstr>3_Custom Design</vt:lpstr>
      <vt:lpstr>11_Custom Design</vt:lpstr>
      <vt:lpstr>21_Custom Design</vt:lpstr>
      <vt:lpstr>27_Custom Design</vt:lpstr>
      <vt:lpstr>44_Custom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Elizares</dc:creator>
  <cp:lastModifiedBy>Troy Elizares</cp:lastModifiedBy>
  <cp:revision>32</cp:revision>
  <dcterms:created xsi:type="dcterms:W3CDTF">2016-05-26T20:03:05Z</dcterms:created>
  <dcterms:modified xsi:type="dcterms:W3CDTF">2016-07-28T18:33:14Z</dcterms:modified>
</cp:coreProperties>
</file>