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903" r:id="rId4"/>
    <p:sldMasterId id="2147483911" r:id="rId5"/>
  </p:sldMasterIdLst>
  <p:notesMasterIdLst>
    <p:notesMasterId r:id="rId14"/>
  </p:notesMasterIdLst>
  <p:sldIdLst>
    <p:sldId id="256" r:id="rId6"/>
    <p:sldId id="257" r:id="rId7"/>
    <p:sldId id="262" r:id="rId8"/>
    <p:sldId id="259" r:id="rId9"/>
    <p:sldId id="264" r:id="rId10"/>
    <p:sldId id="261" r:id="rId11"/>
    <p:sldId id="260" r:id="rId12"/>
    <p:sldId id="263" r:id="rId1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manda Seaton" initials="" lastIdx="4" clrIdx="0"/>
  <p:cmAuthor id="1" name="Sabra Rubinstein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92" d="100"/>
          <a:sy n="192" d="100"/>
        </p:scale>
        <p:origin x="174" y="3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4bb75a81d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4bb75a81d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Future: Group photo of all HHS 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e4bb75a81d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e4bb75a81d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specific hospital initiatives before giving presentation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Touch on patient experience/satisfaction and pain management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e4bb75a81d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e4bb75a81d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e4bb75a81d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e4bb75a81d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1469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e4bb75a81d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e4bb75a81d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e4bb75a81d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e4bb75a81d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Note: The Optimizing C.A.R.E. PDF and What Sets Us Apart PDF can be linked in the resources section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e4bb75a81d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e4bb75a81d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66714" y="3529293"/>
            <a:ext cx="6162102" cy="1264449"/>
          </a:xfrm>
          <a:prstGeom prst="rect">
            <a:avLst/>
          </a:prstGeom>
        </p:spPr>
        <p:txBody>
          <a:bodyPr vert="horz"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3"/>
          </p:nvPr>
        </p:nvSpPr>
        <p:spPr>
          <a:xfrm>
            <a:off x="366714" y="1465460"/>
            <a:ext cx="4811076" cy="197313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700" b="1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2700">
                <a:solidFill>
                  <a:schemeClr val="tx2"/>
                </a:solidFill>
              </a:defRPr>
            </a:lvl2pPr>
            <a:lvl3pPr marL="685800" indent="0">
              <a:buNone/>
              <a:defRPr sz="2700">
                <a:solidFill>
                  <a:schemeClr val="tx2"/>
                </a:solidFill>
              </a:defRPr>
            </a:lvl3pPr>
            <a:lvl4pPr marL="1028700" indent="0">
              <a:buNone/>
              <a:defRPr sz="2700">
                <a:solidFill>
                  <a:schemeClr val="tx2"/>
                </a:solidFill>
              </a:defRPr>
            </a:lvl4pPr>
            <a:lvl5pPr marL="1371600" indent="0">
              <a:buNone/>
              <a:defRPr sz="27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274774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2981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1434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60400" y="257748"/>
            <a:ext cx="7786688" cy="1579960"/>
          </a:xfrm>
          <a:prstGeom prst="rect">
            <a:avLst/>
          </a:prstGeom>
        </p:spPr>
        <p:txBody>
          <a:bodyPr vert="horz"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660400" y="2382631"/>
            <a:ext cx="7786688" cy="182284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100">
                <a:solidFill>
                  <a:srgbClr val="FFFFFF"/>
                </a:solidFill>
                <a:latin typeface="+mn-lt"/>
              </a:defRPr>
            </a:lvl1pPr>
            <a:lvl2pPr marL="342900" indent="0">
              <a:buNone/>
              <a:defRPr sz="1200">
                <a:solidFill>
                  <a:srgbClr val="FFFFFF"/>
                </a:solidFill>
              </a:defRPr>
            </a:lvl2pPr>
            <a:lvl3pPr marL="685800" indent="0">
              <a:buNone/>
              <a:defRPr sz="1200">
                <a:solidFill>
                  <a:srgbClr val="FFFFFF"/>
                </a:solidFill>
              </a:defRPr>
            </a:lvl3pPr>
            <a:lvl4pPr marL="1028700" indent="0">
              <a:buNone/>
              <a:defRPr sz="1200">
                <a:solidFill>
                  <a:srgbClr val="FFFFFF"/>
                </a:solidFill>
              </a:defRPr>
            </a:lvl4pPr>
            <a:lvl5pPr marL="1371600" indent="0"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60400" y="1851614"/>
            <a:ext cx="7786688" cy="53101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 baseline="0">
                <a:solidFill>
                  <a:srgbClr val="FFFFFF"/>
                </a:solidFill>
                <a:latin typeface="+mn-lt"/>
                <a:cs typeface="Gotham Medium"/>
              </a:defRPr>
            </a:lvl1pPr>
            <a:lvl2pPr marL="342900" indent="0">
              <a:buNone/>
              <a:defRPr sz="1500">
                <a:solidFill>
                  <a:srgbClr val="FFFFFF"/>
                </a:solidFill>
                <a:latin typeface="+mj-lt"/>
              </a:defRPr>
            </a:lvl2pPr>
            <a:lvl3pPr marL="685800" indent="0">
              <a:buNone/>
              <a:defRPr sz="1500">
                <a:solidFill>
                  <a:srgbClr val="FFFFFF"/>
                </a:solidFill>
                <a:latin typeface="+mj-lt"/>
              </a:defRPr>
            </a:lvl3pPr>
            <a:lvl4pPr marL="1028700" indent="0">
              <a:buNone/>
              <a:defRPr sz="1500">
                <a:solidFill>
                  <a:srgbClr val="FFFFFF"/>
                </a:solidFill>
                <a:latin typeface="+mj-lt"/>
              </a:defRPr>
            </a:lvl4pPr>
            <a:lvl5pPr marL="1371600" indent="0">
              <a:buNone/>
              <a:defRPr sz="1500">
                <a:solidFill>
                  <a:srgbClr val="FFFFFF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PAGE </a:t>
            </a:r>
            <a:fld id="{8BAC8055-5F1F-7840-B5C6-52EC5F5E0F8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27203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2286"/>
            <a:ext cx="8229600" cy="3472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 i="0" baseline="0">
                <a:solidFill>
                  <a:srgbClr val="FFFFFF"/>
                </a:solidFill>
                <a:latin typeface="+mn-lt"/>
                <a:cs typeface="Gotham Medium"/>
              </a:defRPr>
            </a:lvl1pPr>
            <a:lvl2pPr>
              <a:defRPr sz="2100" b="0" i="0">
                <a:solidFill>
                  <a:srgbClr val="FFFFFF"/>
                </a:solidFill>
                <a:latin typeface="Gotham Light"/>
                <a:cs typeface="Gotham Light"/>
              </a:defRPr>
            </a:lvl2pPr>
            <a:lvl3pPr>
              <a:defRPr sz="2100" b="0" i="0">
                <a:solidFill>
                  <a:srgbClr val="FFFFFF"/>
                </a:solidFill>
                <a:latin typeface="Gotham Light"/>
                <a:cs typeface="Gotham Light"/>
              </a:defRPr>
            </a:lvl3pPr>
            <a:lvl4pPr>
              <a:defRPr sz="2100" b="0" i="0">
                <a:solidFill>
                  <a:srgbClr val="FFFFFF"/>
                </a:solidFill>
                <a:latin typeface="Gotham Light"/>
                <a:cs typeface="Gotham Light"/>
              </a:defRPr>
            </a:lvl4pPr>
            <a:lvl5pPr>
              <a:defRPr sz="2100" b="0" i="0">
                <a:solidFill>
                  <a:srgbClr val="FFFFFF"/>
                </a:solidFill>
                <a:latin typeface="Gotham Light"/>
                <a:cs typeface="Gotham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57200" y="298847"/>
            <a:ext cx="8229600" cy="77747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700" b="1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2700">
                <a:solidFill>
                  <a:schemeClr val="bg1"/>
                </a:solidFill>
              </a:defRPr>
            </a:lvl2pPr>
            <a:lvl3pPr marL="685800" indent="0">
              <a:buNone/>
              <a:defRPr sz="2700">
                <a:solidFill>
                  <a:schemeClr val="bg1"/>
                </a:solidFill>
              </a:defRPr>
            </a:lvl3pPr>
            <a:lvl4pPr marL="1028700" indent="0">
              <a:buNone/>
              <a:defRPr sz="2700">
                <a:solidFill>
                  <a:schemeClr val="bg1"/>
                </a:solidFill>
              </a:defRPr>
            </a:lvl4pPr>
            <a:lvl5pPr marL="1371600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PAGE </a:t>
            </a:r>
            <a:fld id="{6ADC5426-F65B-D141-81D4-6A7EEF5A970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47698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82000"/>
            <a:ext cx="4038600" cy="3324824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/>
              <a:buChar char="•"/>
              <a:defRPr sz="2100" baseline="0">
                <a:solidFill>
                  <a:srgbClr val="FFFFFF"/>
                </a:solidFill>
                <a:latin typeface="+mn-lt"/>
                <a:cs typeface="Gotham Light"/>
              </a:defRPr>
            </a:lvl1pPr>
            <a:lvl2pPr>
              <a:defRPr sz="2100">
                <a:solidFill>
                  <a:srgbClr val="FFFFFF"/>
                </a:solidFill>
                <a:latin typeface="Gotham Light"/>
                <a:cs typeface="Gotham Light"/>
              </a:defRPr>
            </a:lvl2pPr>
            <a:lvl3pPr>
              <a:defRPr sz="2100">
                <a:solidFill>
                  <a:srgbClr val="FFFFFF"/>
                </a:solidFill>
                <a:latin typeface="Gotham Light"/>
                <a:cs typeface="Gotham Light"/>
              </a:defRPr>
            </a:lvl3pPr>
            <a:lvl4pPr>
              <a:defRPr sz="2100">
                <a:solidFill>
                  <a:srgbClr val="FFFFFF"/>
                </a:solidFill>
                <a:latin typeface="Gotham Light"/>
                <a:cs typeface="Gotham Light"/>
              </a:defRPr>
            </a:lvl4pPr>
            <a:lvl5pPr>
              <a:defRPr sz="2100">
                <a:solidFill>
                  <a:srgbClr val="FFFFFF"/>
                </a:solidFill>
                <a:latin typeface="Gotham Light"/>
                <a:cs typeface="Gotham Light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82002"/>
            <a:ext cx="4038600" cy="3324823"/>
          </a:xfrm>
          <a:prstGeom prst="rect">
            <a:avLst/>
          </a:prstGeom>
        </p:spPr>
        <p:txBody>
          <a:bodyPr/>
          <a:lstStyle>
            <a:lvl1pPr marL="257175" indent="-257175">
              <a:buFont typeface="Arial"/>
              <a:buChar char="•"/>
              <a:defRPr sz="1500" baseline="0">
                <a:solidFill>
                  <a:srgbClr val="FFFFFF"/>
                </a:solidFill>
                <a:latin typeface="+mn-lt"/>
                <a:cs typeface="Gotham Light"/>
              </a:defRPr>
            </a:lvl1pPr>
            <a:lvl2pPr>
              <a:defRPr sz="2100">
                <a:solidFill>
                  <a:srgbClr val="FFFFFF"/>
                </a:solidFill>
                <a:latin typeface="Gotham Light"/>
                <a:cs typeface="Gotham Light"/>
              </a:defRPr>
            </a:lvl2pPr>
            <a:lvl3pPr>
              <a:defRPr sz="2100">
                <a:solidFill>
                  <a:srgbClr val="FFFFFF"/>
                </a:solidFill>
                <a:latin typeface="Gotham Light"/>
                <a:cs typeface="Gotham Light"/>
              </a:defRPr>
            </a:lvl3pPr>
            <a:lvl4pPr>
              <a:defRPr sz="2100">
                <a:solidFill>
                  <a:srgbClr val="FFFFFF"/>
                </a:solidFill>
                <a:latin typeface="Gotham Light"/>
                <a:cs typeface="Gotham Light"/>
              </a:defRPr>
            </a:lvl4pPr>
            <a:lvl5pPr>
              <a:defRPr sz="2100">
                <a:solidFill>
                  <a:srgbClr val="FFFFFF"/>
                </a:solidFill>
                <a:latin typeface="Gotham Light"/>
                <a:cs typeface="Gotham Light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57200" y="298466"/>
            <a:ext cx="8229600" cy="63552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700" b="1" i="0">
                <a:solidFill>
                  <a:srgbClr val="FFFFFF"/>
                </a:solidFill>
                <a:latin typeface="+mj-lt"/>
                <a:cs typeface="Gotham Bold"/>
              </a:defRPr>
            </a:lvl1pPr>
            <a:lvl2pPr marL="342900" indent="0">
              <a:buNone/>
              <a:defRPr sz="2700" b="0" i="0">
                <a:solidFill>
                  <a:srgbClr val="FFFFFF"/>
                </a:solidFill>
                <a:latin typeface="Gotham Bold"/>
                <a:cs typeface="Gotham Bold"/>
              </a:defRPr>
            </a:lvl2pPr>
            <a:lvl3pPr marL="685800" indent="0">
              <a:buNone/>
              <a:defRPr sz="2700" b="0" i="0">
                <a:solidFill>
                  <a:srgbClr val="FFFFFF"/>
                </a:solidFill>
                <a:latin typeface="Gotham Bold"/>
                <a:cs typeface="Gotham Bold"/>
              </a:defRPr>
            </a:lvl3pPr>
            <a:lvl4pPr marL="1028700" indent="0">
              <a:buNone/>
              <a:defRPr sz="2700" b="0" i="0">
                <a:solidFill>
                  <a:srgbClr val="FFFFFF"/>
                </a:solidFill>
                <a:latin typeface="Gotham Bold"/>
                <a:cs typeface="Gotham Bold"/>
              </a:defRPr>
            </a:lvl4pPr>
            <a:lvl5pPr marL="1371600" indent="0">
              <a:buNone/>
              <a:defRPr sz="2700" b="0" i="0">
                <a:solidFill>
                  <a:srgbClr val="FFFFFF"/>
                </a:solidFill>
                <a:latin typeface="Gotham Bold"/>
                <a:cs typeface="Gotham 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PAGE </a:t>
            </a:r>
            <a:fld id="{210699F9-27DA-B741-B8A1-216523DC31A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3524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424412"/>
            <a:ext cx="4040188" cy="28892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 i="0" baseline="0">
                <a:solidFill>
                  <a:srgbClr val="FFFFFF"/>
                </a:solidFill>
                <a:latin typeface="+mn-lt"/>
                <a:cs typeface="Gotham Medium"/>
              </a:defRPr>
            </a:lvl1pPr>
            <a:lvl2pPr>
              <a:defRPr sz="1050" b="0" i="0">
                <a:solidFill>
                  <a:srgbClr val="FFFFFF"/>
                </a:solidFill>
                <a:latin typeface="Gotham Light"/>
                <a:cs typeface="Gotham Light"/>
              </a:defRPr>
            </a:lvl2pPr>
            <a:lvl3pPr>
              <a:defRPr sz="1050" b="0" i="0">
                <a:solidFill>
                  <a:srgbClr val="FFFFFF"/>
                </a:solidFill>
                <a:latin typeface="Gotham Light"/>
                <a:cs typeface="Gotham Light"/>
              </a:defRPr>
            </a:lvl3pPr>
            <a:lvl4pPr>
              <a:defRPr sz="1050" b="0" i="0">
                <a:solidFill>
                  <a:srgbClr val="FFFFFF"/>
                </a:solidFill>
                <a:latin typeface="Gotham Light"/>
                <a:cs typeface="Gotham Light"/>
              </a:defRPr>
            </a:lvl4pPr>
            <a:lvl5pPr>
              <a:defRPr sz="1050" b="0" i="0">
                <a:solidFill>
                  <a:srgbClr val="FFFFFF"/>
                </a:solidFill>
                <a:latin typeface="Gotham Light"/>
                <a:cs typeface="Gotham Light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457200" y="304468"/>
            <a:ext cx="8229600" cy="61954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700" b="1" i="0">
                <a:solidFill>
                  <a:srgbClr val="FFFFFF"/>
                </a:solidFill>
                <a:latin typeface="+mj-lt"/>
                <a:cs typeface="Gotham Bold"/>
              </a:defRPr>
            </a:lvl1pPr>
            <a:lvl2pPr>
              <a:defRPr sz="2700" b="0" i="0">
                <a:solidFill>
                  <a:srgbClr val="FFFFFF"/>
                </a:solidFill>
                <a:latin typeface="Gotham Bold"/>
                <a:cs typeface="Gotham Bold"/>
              </a:defRPr>
            </a:lvl2pPr>
            <a:lvl3pPr>
              <a:defRPr sz="2700" b="0" i="0">
                <a:solidFill>
                  <a:srgbClr val="FFFFFF"/>
                </a:solidFill>
                <a:latin typeface="Gotham Bold"/>
                <a:cs typeface="Gotham Bold"/>
              </a:defRPr>
            </a:lvl3pPr>
            <a:lvl4pPr>
              <a:defRPr sz="2700" b="0" i="0">
                <a:solidFill>
                  <a:srgbClr val="FFFFFF"/>
                </a:solidFill>
                <a:latin typeface="Gotham Bold"/>
                <a:cs typeface="Gotham Bold"/>
              </a:defRPr>
            </a:lvl4pPr>
            <a:lvl5pPr>
              <a:defRPr sz="2700" b="0" i="0">
                <a:solidFill>
                  <a:srgbClr val="FFFFFF"/>
                </a:solidFill>
                <a:latin typeface="Gotham Bold"/>
                <a:cs typeface="Gotham 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978561"/>
            <a:ext cx="4040188" cy="37727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>
                <a:solidFill>
                  <a:srgbClr val="FFFFFF"/>
                </a:solidFill>
                <a:latin typeface="+mn-lt"/>
              </a:defRPr>
            </a:lvl1pPr>
            <a:lvl2pPr marL="342900" indent="0">
              <a:buNone/>
              <a:defRPr sz="1500">
                <a:solidFill>
                  <a:srgbClr val="FFFFFF"/>
                </a:solidFill>
              </a:defRPr>
            </a:lvl2pPr>
            <a:lvl3pPr marL="685800" indent="0">
              <a:buNone/>
              <a:defRPr sz="1500">
                <a:solidFill>
                  <a:srgbClr val="FFFFFF"/>
                </a:solidFill>
              </a:defRPr>
            </a:lvl3pPr>
            <a:lvl4pPr marL="1028700" indent="0">
              <a:buNone/>
              <a:defRPr sz="1500">
                <a:solidFill>
                  <a:srgbClr val="FFFFFF"/>
                </a:solidFill>
              </a:defRPr>
            </a:lvl4pPr>
            <a:lvl5pPr marL="1371600" indent="0">
              <a:buNone/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4"/>
          </p:nvPr>
        </p:nvSpPr>
        <p:spPr>
          <a:xfrm>
            <a:off x="4609542" y="1424412"/>
            <a:ext cx="4040188" cy="28892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 i="0" baseline="0">
                <a:solidFill>
                  <a:srgbClr val="FFFFFF"/>
                </a:solidFill>
                <a:latin typeface="+mn-lt"/>
                <a:cs typeface="Gotham Medium"/>
              </a:defRPr>
            </a:lvl1pPr>
            <a:lvl2pPr>
              <a:defRPr sz="1050" b="0" i="0">
                <a:solidFill>
                  <a:srgbClr val="FFFFFF"/>
                </a:solidFill>
                <a:latin typeface="Gotham Light"/>
                <a:cs typeface="Gotham Light"/>
              </a:defRPr>
            </a:lvl2pPr>
            <a:lvl3pPr>
              <a:defRPr sz="1050" b="0" i="0">
                <a:solidFill>
                  <a:srgbClr val="FFFFFF"/>
                </a:solidFill>
                <a:latin typeface="Gotham Light"/>
                <a:cs typeface="Gotham Light"/>
              </a:defRPr>
            </a:lvl3pPr>
            <a:lvl4pPr>
              <a:defRPr sz="1050" b="0" i="0">
                <a:solidFill>
                  <a:srgbClr val="FFFFFF"/>
                </a:solidFill>
                <a:latin typeface="Gotham Light"/>
                <a:cs typeface="Gotham Light"/>
              </a:defRPr>
            </a:lvl4pPr>
            <a:lvl5pPr>
              <a:defRPr sz="1050" b="0" i="0">
                <a:solidFill>
                  <a:srgbClr val="FFFFFF"/>
                </a:solidFill>
                <a:latin typeface="Gotham Light"/>
                <a:cs typeface="Gotham Light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7"/>
          <p:cNvSpPr>
            <a:spLocks noGrp="1"/>
          </p:cNvSpPr>
          <p:nvPr>
            <p:ph sz="quarter" idx="15"/>
          </p:nvPr>
        </p:nvSpPr>
        <p:spPr>
          <a:xfrm>
            <a:off x="4609542" y="978561"/>
            <a:ext cx="4040188" cy="37727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>
                <a:solidFill>
                  <a:srgbClr val="FFFFFF"/>
                </a:solidFill>
                <a:latin typeface="+mn-lt"/>
              </a:defRPr>
            </a:lvl1pPr>
            <a:lvl2pPr marL="342900" indent="0">
              <a:buNone/>
              <a:defRPr sz="1500">
                <a:solidFill>
                  <a:srgbClr val="FFFFFF"/>
                </a:solidFill>
              </a:defRPr>
            </a:lvl2pPr>
            <a:lvl3pPr marL="685800" indent="0">
              <a:buNone/>
              <a:defRPr sz="1500">
                <a:solidFill>
                  <a:srgbClr val="FFFFFF"/>
                </a:solidFill>
              </a:defRPr>
            </a:lvl3pPr>
            <a:lvl4pPr marL="1028700" indent="0">
              <a:buNone/>
              <a:defRPr sz="1500">
                <a:solidFill>
                  <a:srgbClr val="FFFFFF"/>
                </a:solidFill>
              </a:defRPr>
            </a:lvl4pPr>
            <a:lvl5pPr marL="1371600" indent="0">
              <a:buNone/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PAGE </a:t>
            </a:r>
            <a:fld id="{D326CA4E-C4CA-794B-9FFA-10AB0CFF9CB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08499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304627"/>
            <a:ext cx="8229600" cy="623063"/>
          </a:xfrm>
          <a:prstGeom prst="rect">
            <a:avLst/>
          </a:prstGeom>
        </p:spPr>
        <p:txBody>
          <a:bodyPr vert="horz"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00" b="1" i="0" baseline="0">
                <a:solidFill>
                  <a:schemeClr val="bg1"/>
                </a:solidFill>
                <a:latin typeface="+mj-lt"/>
                <a:cs typeface="Gotham Bold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57201" y="1469662"/>
            <a:ext cx="4948238" cy="2864428"/>
          </a:xfrm>
          <a:prstGeom prst="rect">
            <a:avLst/>
          </a:prstGeom>
        </p:spPr>
        <p:txBody>
          <a:bodyPr vert="horz"/>
          <a:lstStyle>
            <a:lvl1pPr marL="257175" indent="-257175">
              <a:buFont typeface="Arial"/>
              <a:buChar char="•"/>
              <a:defRPr sz="2100" baseline="0">
                <a:solidFill>
                  <a:srgbClr val="FFFFFF"/>
                </a:solidFill>
                <a:latin typeface="+mn-lt"/>
              </a:defRPr>
            </a:lvl1pPr>
            <a:lvl2pPr marL="685800" indent="-342900">
              <a:buFont typeface="Arial"/>
              <a:buChar char="•"/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457201" y="967978"/>
            <a:ext cx="4948238" cy="50168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>
                <a:solidFill>
                  <a:srgbClr val="FFFFFF"/>
                </a:solidFill>
                <a:latin typeface="+mn-lt"/>
              </a:defRPr>
            </a:lvl1pPr>
            <a:lvl2pPr marL="342900" indent="0">
              <a:buNone/>
              <a:defRPr sz="1800">
                <a:solidFill>
                  <a:srgbClr val="FFFFFF"/>
                </a:solidFill>
              </a:defRPr>
            </a:lvl2pPr>
            <a:lvl3pPr marL="685800" indent="0">
              <a:buNone/>
              <a:defRPr sz="1800">
                <a:solidFill>
                  <a:srgbClr val="FFFFFF"/>
                </a:solidFill>
              </a:defRPr>
            </a:lvl3pPr>
            <a:lvl4pPr marL="1028700" indent="0">
              <a:buNone/>
              <a:defRPr sz="1800">
                <a:solidFill>
                  <a:srgbClr val="FFFFFF"/>
                </a:solidFill>
              </a:defRPr>
            </a:lvl4pPr>
            <a:lvl5pPr marL="13716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5505450" y="967978"/>
            <a:ext cx="3181350" cy="33658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>
            <a:lvl1pPr marL="0" indent="0">
              <a:buNone/>
              <a:defRPr sz="2100">
                <a:solidFill>
                  <a:srgbClr val="FFFFFF"/>
                </a:solidFill>
                <a:latin typeface="Gotham Medium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PAGE </a:t>
            </a:r>
            <a:fld id="{ADE17AE5-C4FB-CC40-B0BD-94C33578D82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26441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5649913" y="1398986"/>
            <a:ext cx="0" cy="260151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953000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 baseline="0">
                <a:solidFill>
                  <a:srgbClr val="FFFFFF"/>
                </a:solidFill>
                <a:latin typeface="+mn-lt"/>
                <a:cs typeface="Gotham Medium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57200" y="302706"/>
            <a:ext cx="8229600" cy="54263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700" b="1" i="0">
                <a:solidFill>
                  <a:srgbClr val="FFFFFF"/>
                </a:solidFill>
                <a:latin typeface="+mj-lt"/>
                <a:cs typeface="Gotham Bold"/>
              </a:defRPr>
            </a:lvl1pPr>
            <a:lvl2pPr marL="342900" indent="0">
              <a:buNone/>
              <a:defRPr sz="2700" b="0" i="0">
                <a:solidFill>
                  <a:srgbClr val="FFFFFF"/>
                </a:solidFill>
                <a:latin typeface="Gotham Bold"/>
                <a:cs typeface="Gotham Bold"/>
              </a:defRPr>
            </a:lvl2pPr>
            <a:lvl3pPr marL="685800" indent="0">
              <a:buNone/>
              <a:defRPr sz="2700" b="0" i="0">
                <a:solidFill>
                  <a:srgbClr val="FFFFFF"/>
                </a:solidFill>
                <a:latin typeface="Gotham Bold"/>
                <a:cs typeface="Gotham Bold"/>
              </a:defRPr>
            </a:lvl3pPr>
            <a:lvl4pPr marL="1028700" indent="0">
              <a:buNone/>
              <a:defRPr sz="2700" b="0" i="0">
                <a:solidFill>
                  <a:srgbClr val="FFFFFF"/>
                </a:solidFill>
                <a:latin typeface="Gotham Bold"/>
                <a:cs typeface="Gotham Bold"/>
              </a:defRPr>
            </a:lvl4pPr>
            <a:lvl5pPr marL="1371600" indent="0">
              <a:buNone/>
              <a:defRPr sz="2700" b="0" i="0">
                <a:solidFill>
                  <a:srgbClr val="FFFFFF"/>
                </a:solidFill>
                <a:latin typeface="Gotham Bold"/>
                <a:cs typeface="Gotham 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6"/>
          </p:nvPr>
        </p:nvSpPr>
        <p:spPr>
          <a:xfrm>
            <a:off x="5878618" y="1151335"/>
            <a:ext cx="2808183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US" sz="2400" smtClean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9"/>
          </p:nvPr>
        </p:nvSpPr>
        <p:spPr>
          <a:xfrm>
            <a:off x="5878514" y="1727598"/>
            <a:ext cx="2808287" cy="227290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100">
                <a:solidFill>
                  <a:srgbClr val="FFFFFF"/>
                </a:solidFill>
                <a:latin typeface="+mn-lt"/>
              </a:defRPr>
            </a:lvl1pPr>
            <a:lvl2pPr marL="342900" indent="0">
              <a:buNone/>
              <a:defRPr sz="2100">
                <a:solidFill>
                  <a:srgbClr val="FFFFFF"/>
                </a:solidFill>
              </a:defRPr>
            </a:lvl2pPr>
            <a:lvl3pPr marL="685800" indent="0">
              <a:buNone/>
              <a:defRPr sz="2100">
                <a:solidFill>
                  <a:srgbClr val="FFFFFF"/>
                </a:solidFill>
              </a:defRPr>
            </a:lvl3pPr>
            <a:lvl4pPr marL="1028700" indent="0">
              <a:buNone/>
              <a:defRPr sz="2100">
                <a:solidFill>
                  <a:srgbClr val="FFFFFF"/>
                </a:solidFill>
              </a:defRPr>
            </a:lvl4pPr>
            <a:lvl5pPr marL="1371600" indent="0">
              <a:buNone/>
              <a:defRPr sz="2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0"/>
          </p:nvPr>
        </p:nvSpPr>
        <p:spPr>
          <a:xfrm>
            <a:off x="457200" y="1727598"/>
            <a:ext cx="4953000" cy="227290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100">
                <a:solidFill>
                  <a:srgbClr val="FFFFFF"/>
                </a:solidFill>
                <a:latin typeface="+mn-lt"/>
              </a:defRPr>
            </a:lvl1pPr>
            <a:lvl2pPr marL="342900" indent="0">
              <a:buNone/>
              <a:defRPr sz="2100">
                <a:solidFill>
                  <a:srgbClr val="FFFFFF"/>
                </a:solidFill>
              </a:defRPr>
            </a:lvl2pPr>
            <a:lvl3pPr marL="685800" indent="0">
              <a:buNone/>
              <a:defRPr sz="2100">
                <a:solidFill>
                  <a:srgbClr val="FFFFFF"/>
                </a:solidFill>
              </a:defRPr>
            </a:lvl3pPr>
            <a:lvl4pPr marL="1028700" indent="0">
              <a:buNone/>
              <a:defRPr sz="2100">
                <a:solidFill>
                  <a:srgbClr val="FFFFFF"/>
                </a:solidFill>
              </a:defRPr>
            </a:lvl4pPr>
            <a:lvl5pPr marL="1371600" indent="0">
              <a:buNone/>
              <a:defRPr sz="2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PAGE </a:t>
            </a:r>
            <a:fld id="{19B5B83F-F7BB-B049-83B5-31210CD2D3E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70236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383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</p:sldLayoutIdLst>
  <p:hf sldNum="0" hdr="0" ftr="0" dt="0"/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defRPr lang="en-US" sz="2700" kern="1200" baseline="300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ＭＳ Ｐゴシック" charset="0"/>
          <a:cs typeface="ＭＳ Ｐゴシック" charset="-128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0"/>
          <a:cs typeface="ＭＳ Ｐゴシック" charset="-128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ＭＳ Ｐゴシック" charset="0"/>
          <a:cs typeface="ＭＳ Ｐゴシック" charset="-128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ＭＳ Ｐゴシック" charset="0"/>
          <a:cs typeface="ＭＳ Ｐゴシック" charset="-128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82755"/>
            <a:ext cx="2133600" cy="15835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750">
                <a:solidFill>
                  <a:schemeClr val="bg1"/>
                </a:solidFill>
                <a:latin typeface="Gotham Book" charset="0"/>
              </a:defRPr>
            </a:lvl1pPr>
          </a:lstStyle>
          <a:p>
            <a:r>
              <a:rPr lang="en-US" altLang="en-US" dirty="0"/>
              <a:t>PAGE </a:t>
            </a:r>
            <a:fld id="{9A22CD41-F72E-DE46-BA1E-25D271D99AEC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43286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</p:sldLayoutIdLst>
  <p:txStyles>
    <p:titleStyle>
      <a:lvl1pPr algn="l" defTabSz="342900" rtl="0" eaLnBrk="1" fontAlgn="base" hangingPunct="1">
        <a:spcBef>
          <a:spcPct val="0"/>
        </a:spcBef>
        <a:spcAft>
          <a:spcPct val="0"/>
        </a:spcAft>
        <a:defRPr lang="en-US" sz="2475" kern="1200" baseline="30000">
          <a:solidFill>
            <a:srgbClr val="FFFFFF"/>
          </a:solidFill>
          <a:latin typeface="+mj-lt"/>
          <a:ea typeface="ＭＳ Ｐゴシック" charset="0"/>
          <a:cs typeface="ＭＳ Ｐゴシック" charset="0"/>
        </a:defRPr>
      </a:lvl1pPr>
      <a:lvl2pPr algn="l" defTabSz="342900" rtl="0" eaLnBrk="1" fontAlgn="base" hangingPunct="1">
        <a:spcBef>
          <a:spcPct val="0"/>
        </a:spcBef>
        <a:spcAft>
          <a:spcPct val="0"/>
        </a:spcAft>
        <a:defRPr sz="2475" baseline="30000">
          <a:solidFill>
            <a:srgbClr val="FFFFFF"/>
          </a:solidFill>
          <a:latin typeface="Calibri" charset="0"/>
          <a:ea typeface="ＭＳ Ｐゴシック" charset="0"/>
          <a:cs typeface="ＭＳ Ｐゴシック" charset="0"/>
        </a:defRPr>
      </a:lvl2pPr>
      <a:lvl3pPr algn="l" defTabSz="342900" rtl="0" eaLnBrk="1" fontAlgn="base" hangingPunct="1">
        <a:spcBef>
          <a:spcPct val="0"/>
        </a:spcBef>
        <a:spcAft>
          <a:spcPct val="0"/>
        </a:spcAft>
        <a:defRPr sz="2475" baseline="30000">
          <a:solidFill>
            <a:srgbClr val="FFFFFF"/>
          </a:solidFill>
          <a:latin typeface="Calibri" charset="0"/>
          <a:ea typeface="ＭＳ Ｐゴシック" charset="0"/>
          <a:cs typeface="ＭＳ Ｐゴシック" charset="0"/>
        </a:defRPr>
      </a:lvl3pPr>
      <a:lvl4pPr algn="l" defTabSz="342900" rtl="0" eaLnBrk="1" fontAlgn="base" hangingPunct="1">
        <a:spcBef>
          <a:spcPct val="0"/>
        </a:spcBef>
        <a:spcAft>
          <a:spcPct val="0"/>
        </a:spcAft>
        <a:defRPr sz="2475" baseline="30000">
          <a:solidFill>
            <a:srgbClr val="FFFFFF"/>
          </a:solidFill>
          <a:latin typeface="Calibri" charset="0"/>
          <a:ea typeface="ＭＳ Ｐゴシック" charset="0"/>
          <a:cs typeface="ＭＳ Ｐゴシック" charset="0"/>
        </a:defRPr>
      </a:lvl4pPr>
      <a:lvl5pPr algn="l" defTabSz="342900" rtl="0" eaLnBrk="1" fontAlgn="base" hangingPunct="1">
        <a:spcBef>
          <a:spcPct val="0"/>
        </a:spcBef>
        <a:spcAft>
          <a:spcPct val="0"/>
        </a:spcAft>
        <a:defRPr sz="2475" baseline="30000">
          <a:solidFill>
            <a:srgbClr val="FFFFFF"/>
          </a:solidFill>
          <a:latin typeface="Calibri" charset="0"/>
          <a:ea typeface="ＭＳ Ｐゴシック" charset="0"/>
          <a:cs typeface="ＭＳ Ｐゴシック" charset="0"/>
        </a:defRPr>
      </a:lvl5pPr>
      <a:lvl6pPr marL="342900" algn="l" defTabSz="342900" rtl="0" eaLnBrk="1" fontAlgn="base" hangingPunct="1">
        <a:spcBef>
          <a:spcPct val="0"/>
        </a:spcBef>
        <a:spcAft>
          <a:spcPct val="0"/>
        </a:spcAft>
        <a:defRPr sz="2475" baseline="30000">
          <a:solidFill>
            <a:srgbClr val="FFFFFF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l" defTabSz="342900" rtl="0" eaLnBrk="1" fontAlgn="base" hangingPunct="1">
        <a:spcBef>
          <a:spcPct val="0"/>
        </a:spcBef>
        <a:spcAft>
          <a:spcPct val="0"/>
        </a:spcAft>
        <a:defRPr sz="2475" baseline="30000">
          <a:solidFill>
            <a:srgbClr val="FFFFFF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l" defTabSz="342900" rtl="0" eaLnBrk="1" fontAlgn="base" hangingPunct="1">
        <a:spcBef>
          <a:spcPct val="0"/>
        </a:spcBef>
        <a:spcAft>
          <a:spcPct val="0"/>
        </a:spcAft>
        <a:defRPr sz="2475" baseline="30000">
          <a:solidFill>
            <a:srgbClr val="FFFFFF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l" defTabSz="342900" rtl="0" eaLnBrk="1" fontAlgn="base" hangingPunct="1">
        <a:spcBef>
          <a:spcPct val="0"/>
        </a:spcBef>
        <a:spcAft>
          <a:spcPct val="0"/>
        </a:spcAft>
        <a:defRPr sz="2475" baseline="30000">
          <a:solidFill>
            <a:srgbClr val="FFFFFF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ＭＳ Ｐゴシック" charset="0"/>
          <a:cs typeface="ＭＳ Ｐゴシック" charset="-128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0"/>
          <a:cs typeface="ＭＳ Ｐゴシック" charset="-128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ＭＳ Ｐゴシック" charset="0"/>
          <a:cs typeface="ＭＳ Ｐゴシック" charset="-128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ＭＳ Ｐゴシック" charset="0"/>
          <a:cs typeface="ＭＳ Ｐゴシック" charset="-128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healinghealth.com/staf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ealinghealth.com/contact/current-client-contact-form/" TargetMode="External"/><Relationship Id="rId13" Type="http://schemas.openxmlformats.org/officeDocument/2006/relationships/hyperlink" Target="https://www.youtube.com/channel/UCgRSYd53xTg5ij5-xmpUCBA" TargetMode="External"/><Relationship Id="rId18" Type="http://schemas.openxmlformats.org/officeDocument/2006/relationships/image" Target="../media/image23.png"/><Relationship Id="rId3" Type="http://schemas.openxmlformats.org/officeDocument/2006/relationships/image" Target="../media/image17.jpg"/><Relationship Id="rId7" Type="http://schemas.openxmlformats.org/officeDocument/2006/relationships/hyperlink" Target="https://www.healinghealth.com/wp/client-support-resources-information/" TargetMode="External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1.png"/><Relationship Id="rId20" Type="http://schemas.openxmlformats.org/officeDocument/2006/relationships/hyperlink" Target="mailto:acarpenter@healinghealth.com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healinghealth.com/wp/umc-and-care/" TargetMode="External"/><Relationship Id="rId11" Type="http://schemas.openxmlformats.org/officeDocument/2006/relationships/hyperlink" Target="https://www.linkedin.com/company/healing-healthcare-systems-inc-/" TargetMode="External"/><Relationship Id="rId5" Type="http://schemas.openxmlformats.org/officeDocument/2006/relationships/hyperlink" Target="https://www.healinghealth.com/wp/client-support-resources-information/?video=4dea3f88to" TargetMode="External"/><Relationship Id="rId15" Type="http://schemas.openxmlformats.org/officeDocument/2006/relationships/hyperlink" Target="https://www.instagram.com/thec.a.r.e.channel/" TargetMode="External"/><Relationship Id="rId10" Type="http://schemas.openxmlformats.org/officeDocument/2006/relationships/image" Target="../media/image18.png"/><Relationship Id="rId19" Type="http://schemas.openxmlformats.org/officeDocument/2006/relationships/hyperlink" Target="mailto:btyler@healinghealth.com" TargetMode="External"/><Relationship Id="rId4" Type="http://schemas.openxmlformats.org/officeDocument/2006/relationships/hyperlink" Target="https://www.healinghealth.com/wp/client-support-resources-information/?video=jpk9t18z9v" TargetMode="External"/><Relationship Id="rId9" Type="http://schemas.openxmlformats.org/officeDocument/2006/relationships/hyperlink" Target="https://www.facebook.com/healinghealthcaresystems?ref=ts&amp;fref=ts" TargetMode="External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BAB425-CCD0-757F-AB14-A0E76DEF0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212" y="793113"/>
            <a:ext cx="6075575" cy="4662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idx="1"/>
          </p:nvPr>
        </p:nvSpPr>
        <p:spPr>
          <a:xfrm>
            <a:off x="457200" y="913857"/>
            <a:ext cx="8229600" cy="3472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bg1"/>
                </a:solidFill>
              </a:rPr>
              <a:t>30 years of C.A.R.E.</a:t>
            </a:r>
            <a:endParaRPr sz="2000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bg1"/>
                </a:solidFill>
              </a:rPr>
              <a:t>Broadcast in over 1000 facilities in every US State and internationally. </a:t>
            </a:r>
            <a:endParaRPr sz="2000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bg1"/>
                </a:solidFill>
              </a:rPr>
              <a:t>Filmed in 30 locations in 11 countries across 6 continents since 2011.</a:t>
            </a:r>
            <a:endParaRPr sz="20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3C27F-B1BE-6B85-86F6-1EDF956124A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" sz="2700" b="1" dirty="0">
                <a:solidFill>
                  <a:schemeClr val="bg1"/>
                </a:solidFill>
              </a:rPr>
              <a:t>Welcome to The C.A.R.E. Channel Family! 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C4D1AF-890D-9DA0-4E18-6761E3B06518}"/>
              </a:ext>
            </a:extLst>
          </p:cNvPr>
          <p:cNvSpPr txBox="1"/>
          <p:nvPr/>
        </p:nvSpPr>
        <p:spPr>
          <a:xfrm>
            <a:off x="0" y="2978525"/>
            <a:ext cx="9144000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000" dirty="0"/>
              <a:t>For more information about our staff, including Accounting and </a:t>
            </a:r>
            <a:br>
              <a:rPr lang="en-US" sz="2000" dirty="0"/>
            </a:br>
            <a:r>
              <a:rPr lang="en-US" sz="2000" dirty="0"/>
              <a:t>Technical Support contacts, please visit </a:t>
            </a:r>
            <a:r>
              <a:rPr lang="en-US" sz="2000" dirty="0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healinghealth.com/staff</a:t>
            </a:r>
            <a:r>
              <a:rPr lang="en-US" sz="2000" dirty="0"/>
              <a:t>.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idx="1"/>
          </p:nvPr>
        </p:nvSpPr>
        <p:spPr>
          <a:xfrm>
            <a:off x="457200" y="914400"/>
            <a:ext cx="8229600" cy="3472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" dirty="0"/>
              <a:t>Quiet at Night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" dirty="0"/>
              <a:t>Patient Safety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" dirty="0"/>
              <a:t>Staff Wellness/Relaxation Rooms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" dirty="0"/>
              <a:t>Labor and Delivery Rooms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" dirty="0"/>
              <a:t>Patient Experience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" dirty="0"/>
              <a:t>Patient Satisfaction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" dirty="0"/>
              <a:t>Pain Management </a:t>
            </a:r>
            <a:endParaRPr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FCF735-2FC6-9F03-3493-C78DDAFBDE8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" dirty="0"/>
              <a:t>C.A.R.E. Can Help With Your Initiatives: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idx="1"/>
          </p:nvPr>
        </p:nvSpPr>
        <p:spPr>
          <a:xfrm>
            <a:off x="457200" y="914400"/>
            <a:ext cx="8229600" cy="3472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82600" lvl="0" indent="-342900" algn="l" rtl="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2000" dirty="0"/>
              <a:t>Creates a space that supports health and well-being.</a:t>
            </a:r>
            <a:endParaRPr sz="2000" dirty="0"/>
          </a:p>
          <a:p>
            <a:pPr marL="482600" lvl="0" indent="-342900" algn="l" rtl="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2000" dirty="0"/>
              <a:t>Is a good alternative to commercial television.</a:t>
            </a:r>
            <a:endParaRPr sz="2000" dirty="0"/>
          </a:p>
          <a:p>
            <a:pPr marL="482600" lvl="0" indent="-342900" algn="l" rtl="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2000" dirty="0"/>
              <a:t>Lowers stress levels and reduces anxiety with relaxing, calming, and soothing imagery and music.</a:t>
            </a:r>
            <a:endParaRPr sz="2000" dirty="0"/>
          </a:p>
          <a:p>
            <a:pPr marL="482600" lvl="0" indent="-342900" algn="l" rtl="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2000" dirty="0"/>
              <a:t>Helps take patients’ minds off of pain and discomfort by providing a positive distraction.</a:t>
            </a:r>
            <a:endParaRPr sz="20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C49B4A-6A0F-9C5D-F4CE-BF4E52B6AFB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" dirty="0"/>
              <a:t>About The C.A.R.E. Channel </a:t>
            </a:r>
            <a:endParaRPr lang="en-US" dirty="0"/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62741FCA-8830-25E4-7820-C081B67A8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727" y="3260844"/>
            <a:ext cx="5526545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idx="1"/>
          </p:nvPr>
        </p:nvSpPr>
        <p:spPr>
          <a:xfrm>
            <a:off x="457200" y="914400"/>
            <a:ext cx="8229600" cy="3472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82600" lvl="0" indent="-342900" algn="l" rtl="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Helps with rest/sleep by supporting the circadian rhythm and assists with masking noisy environments.</a:t>
            </a:r>
          </a:p>
          <a:p>
            <a:pPr marL="482600" lvl="0" indent="-342900" algn="l" rtl="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Comforts by providing an ongoing therapeutic presence at the bedside when the patient is alone.</a:t>
            </a:r>
          </a:p>
          <a:p>
            <a:pPr marL="482600" lvl="0" indent="-342900" algn="l" rtl="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Supports family members and loved ones while visiting (in many of the same aspects as listed above).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C49B4A-6A0F-9C5D-F4CE-BF4E52B6AFB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" dirty="0"/>
              <a:t>About The C.A.R.E. Channel </a:t>
            </a:r>
            <a:endParaRPr lang="en-US" dirty="0"/>
          </a:p>
        </p:txBody>
      </p:sp>
      <p:pic>
        <p:nvPicPr>
          <p:cNvPr id="4" name="Picture 3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379A1BD6-D479-D8B0-CC09-36CB4B9A5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237" y="3248382"/>
            <a:ext cx="534352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0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idx="1"/>
          </p:nvPr>
        </p:nvSpPr>
        <p:spPr>
          <a:xfrm>
            <a:off x="457200" y="914400"/>
            <a:ext cx="8229600" cy="3472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" dirty="0"/>
              <a:t>24-hour patient television channel </a:t>
            </a:r>
            <a:endParaRPr dirty="0"/>
          </a:p>
          <a:p>
            <a:pPr marL="939800" lvl="1" indent="-342900" algn="l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" dirty="0">
                <a:latin typeface="+mn-lt"/>
              </a:rPr>
              <a:t>Your hospital’s channel # </a:t>
            </a:r>
            <a:r>
              <a:rPr lang="en">
                <a:latin typeface="+mn-lt"/>
              </a:rPr>
              <a:t>= </a:t>
            </a:r>
            <a:endParaRPr dirty="0">
              <a:latin typeface="+mn-l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" dirty="0"/>
              <a:t>Up to 84 hours of nonrepetitive programming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" dirty="0"/>
              <a:t>At 10 PM, the channel will transition to a beautiful sunset, then into a starfield, to let patients know it’s time for sleep.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" dirty="0"/>
              <a:t>At 6 AM, the channel will go from the starfield to a sunrise, signaling to patients it’s time to start their day.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" dirty="0"/>
              <a:t>Every year you will receive an annual content update including new scenes as well as editing improvements.</a:t>
            </a:r>
            <a:endParaRPr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88256E7-1B69-718E-0932-01A4AFA7DE7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" dirty="0"/>
              <a:t>C.A.R.E. Channel Features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idx="1"/>
          </p:nvPr>
        </p:nvSpPr>
        <p:spPr>
          <a:xfrm>
            <a:off x="811160" y="771535"/>
            <a:ext cx="8229600" cy="31016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algn="l" rtl="0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" sz="1800" dirty="0"/>
              <a:t>	</a:t>
            </a:r>
            <a:r>
              <a:rPr lang="en" sz="1700" dirty="0"/>
              <a:t>Add "Tune into The C.A.R.E. Channel" as the first step on your room clean checklist.</a:t>
            </a:r>
          </a:p>
          <a:p>
            <a:pPr marL="114300" lvl="0" algn="l" rtl="0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" sz="1700" dirty="0"/>
              <a:t>	Turn The C.A.R.E. Channel on in empty rooms.</a:t>
            </a:r>
          </a:p>
          <a:p>
            <a:pPr marL="114300" lvl="0" algn="l" rtl="0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" sz="1700" dirty="0"/>
              <a:t>	Use the overnight starfield feature to support Quiet at Night.</a:t>
            </a:r>
          </a:p>
          <a:p>
            <a:pPr marL="114300" lvl="0" algn="l" rtl="0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" sz="1700" dirty="0"/>
              <a:t>	</a:t>
            </a:r>
            <a:r>
              <a:rPr lang="en-US" sz="1700" dirty="0"/>
              <a:t>Enlist volunteer services.</a:t>
            </a:r>
            <a:endParaRPr lang="en" sz="1700" dirty="0"/>
          </a:p>
          <a:p>
            <a:pPr marL="114300" lvl="0" algn="l" rtl="0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" sz="1700" dirty="0"/>
              <a:t>	Utilize C.A.R.E. during and after procedures.</a:t>
            </a:r>
          </a:p>
          <a:p>
            <a:pPr marL="114300" lvl="0" algn="l" rtl="0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" sz="1700" dirty="0"/>
              <a:t>	Spread the word.</a:t>
            </a:r>
          </a:p>
          <a:p>
            <a:pPr marL="114300" lvl="0" algn="l" rtl="0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" sz="1700" dirty="0"/>
              <a:t>	Set C.A.R.E. as your default channel. </a:t>
            </a:r>
            <a:endParaRPr sz="17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279C70-0668-95A7-211A-B44FF1D4EF3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" dirty="0"/>
              <a:t>Optimizing The C.A.R.E. Channel</a:t>
            </a:r>
            <a:endParaRPr lang="en-US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80C20FF-9B93-6304-D72D-0A4491E44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844" y="965354"/>
            <a:ext cx="369657" cy="333098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FF5AB406-5955-C565-5ABE-EA77F4CFF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844" y="1940378"/>
            <a:ext cx="369657" cy="333098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31DD905B-9F8B-DDF1-7F1D-55623B443D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426" y="2410107"/>
            <a:ext cx="435187" cy="391072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EA650888-139D-2AF9-A31F-2B8B1F84CD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754" y="2912308"/>
            <a:ext cx="388185" cy="349793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F8E04BE4-0DD1-FCD6-7781-A0230CB17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020" y="3392567"/>
            <a:ext cx="389251" cy="349793"/>
          </a:xfrm>
          <a:prstGeom prst="rect">
            <a:avLst/>
          </a:prstGeom>
        </p:spPr>
      </p:pic>
      <p:pic>
        <p:nvPicPr>
          <p:cNvPr id="4" name="Picture 3" descr="A picture containing picture frame&#10;&#10;Description automatically generated">
            <a:extLst>
              <a:ext uri="{FF2B5EF4-FFF2-40B4-BE49-F238E27FC236}">
                <a16:creationId xmlns:a16="http://schemas.microsoft.com/office/drawing/2014/main" id="{F97E54E4-CDC3-501D-1321-DBCB0E4702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699" y="1508165"/>
            <a:ext cx="309892" cy="24770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B1665BC3-091D-927B-2D4C-82CA05A4CD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699" y="3878296"/>
            <a:ext cx="316592" cy="3176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idx="1"/>
          </p:nvPr>
        </p:nvSpPr>
        <p:spPr>
          <a:xfrm>
            <a:off x="323850" y="914400"/>
            <a:ext cx="4630994" cy="3472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bg1"/>
                </a:solidFill>
              </a:rPr>
              <a:t>VIDEOS</a:t>
            </a:r>
            <a:endParaRPr sz="1800" dirty="0">
              <a:solidFill>
                <a:schemeClr val="bg1"/>
              </a:solidFill>
            </a:endParaRPr>
          </a:p>
          <a:p>
            <a:pPr marL="939800" lvl="1" indent="-342900" algn="l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bg1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Pain Management</a:t>
            </a:r>
            <a:endParaRPr sz="1800" dirty="0">
              <a:solidFill>
                <a:schemeClr val="bg1"/>
              </a:solidFill>
              <a:latin typeface="+mn-lt"/>
            </a:endParaRPr>
          </a:p>
          <a:p>
            <a:pPr marL="939800" lvl="1" indent="-342900" algn="l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bg1"/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Sets C.A.R.E. Apart</a:t>
            </a:r>
            <a:r>
              <a:rPr lang="en" sz="1800" dirty="0">
                <a:solidFill>
                  <a:schemeClr val="bg1"/>
                </a:solidFill>
                <a:latin typeface="+mn-lt"/>
              </a:rPr>
              <a:t> </a:t>
            </a:r>
            <a:endParaRPr sz="1800" dirty="0">
              <a:solidFill>
                <a:schemeClr val="bg1"/>
              </a:solidFill>
              <a:latin typeface="+mn-lt"/>
            </a:endParaRPr>
          </a:p>
          <a:p>
            <a:pPr marL="939800" lvl="1" indent="-342900" algn="l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bg1"/>
                </a:solidFill>
                <a:latin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UMC &amp; C.A.R.E.</a:t>
            </a:r>
            <a:r>
              <a:rPr lang="en" sz="1800" dirty="0">
                <a:solidFill>
                  <a:schemeClr val="bg1"/>
                </a:solidFill>
                <a:latin typeface="+mn-lt"/>
              </a:rPr>
              <a:t>  </a:t>
            </a:r>
          </a:p>
          <a:p>
            <a:pPr marL="939800" lvl="1" indent="-342900" algn="l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endParaRPr sz="1800" dirty="0">
              <a:solidFill>
                <a:schemeClr val="bg1"/>
              </a:solidFill>
              <a:latin typeface="+mn-l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bg1"/>
                </a:solidFill>
              </a:rPr>
              <a:t>WEB RESOURCES</a:t>
            </a:r>
            <a:endParaRPr sz="1800" dirty="0">
              <a:solidFill>
                <a:schemeClr val="bg1"/>
              </a:solidFill>
            </a:endParaRPr>
          </a:p>
          <a:p>
            <a:pPr marL="939800" lvl="1" indent="-342900" algn="l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" sz="1800" u="sng" dirty="0">
                <a:solidFill>
                  <a:schemeClr val="bg1"/>
                </a:solidFill>
                <a:latin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Client Success Resources and Information</a:t>
            </a:r>
            <a:endParaRPr sz="1800" dirty="0">
              <a:solidFill>
                <a:schemeClr val="bg1"/>
              </a:solidFill>
              <a:latin typeface="+mn-lt"/>
            </a:endParaRPr>
          </a:p>
          <a:p>
            <a:pPr marL="939800" lvl="1" indent="-342900" algn="l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" sz="1800" u="sng" dirty="0">
                <a:solidFill>
                  <a:schemeClr val="bg1"/>
                </a:solidFill>
                <a:latin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Current Client Contact Form</a:t>
            </a:r>
            <a:endParaRPr sz="1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47D8FF-4992-8620-27AC-6E901D4758A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" dirty="0">
                <a:solidFill>
                  <a:schemeClr val="bg1"/>
                </a:solidFill>
              </a:rPr>
              <a:t>C.A.R.E. Resources</a:t>
            </a:r>
            <a:endParaRPr lang="en-US" dirty="0"/>
          </a:p>
        </p:txBody>
      </p:sp>
      <p:pic>
        <p:nvPicPr>
          <p:cNvPr id="4" name="Picture 3">
            <a:hlinkClick r:id="rId9"/>
            <a:extLst>
              <a:ext uri="{FF2B5EF4-FFF2-40B4-BE49-F238E27FC236}">
                <a16:creationId xmlns:a16="http://schemas.microsoft.com/office/drawing/2014/main" id="{C65843B0-D687-1F8C-4FA0-A30F390575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6085" y="4344474"/>
            <a:ext cx="266700" cy="266700"/>
          </a:xfrm>
          <a:prstGeom prst="rect">
            <a:avLst/>
          </a:prstGeom>
        </p:spPr>
      </p:pic>
      <p:pic>
        <p:nvPicPr>
          <p:cNvPr id="6" name="Picture 5">
            <a:hlinkClick r:id="rId11"/>
            <a:extLst>
              <a:ext uri="{FF2B5EF4-FFF2-40B4-BE49-F238E27FC236}">
                <a16:creationId xmlns:a16="http://schemas.microsoft.com/office/drawing/2014/main" id="{85463AAB-9081-D3E6-ECAF-EB9408E9C3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45103" y="4344474"/>
            <a:ext cx="266700" cy="266700"/>
          </a:xfrm>
          <a:prstGeom prst="rect">
            <a:avLst/>
          </a:prstGeom>
        </p:spPr>
      </p:pic>
      <p:pic>
        <p:nvPicPr>
          <p:cNvPr id="8" name="Picture 7">
            <a:hlinkClick r:id="rId13"/>
            <a:extLst>
              <a:ext uri="{FF2B5EF4-FFF2-40B4-BE49-F238E27FC236}">
                <a16:creationId xmlns:a16="http://schemas.microsoft.com/office/drawing/2014/main" id="{B0877085-D256-AE39-B775-B09E93B0D86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40673" y="4307420"/>
            <a:ext cx="355556" cy="355556"/>
          </a:xfrm>
          <a:prstGeom prst="rect">
            <a:avLst/>
          </a:prstGeom>
        </p:spPr>
      </p:pic>
      <p:pic>
        <p:nvPicPr>
          <p:cNvPr id="10" name="Picture 9">
            <a:hlinkClick r:id="rId15"/>
            <a:extLst>
              <a:ext uri="{FF2B5EF4-FFF2-40B4-BE49-F238E27FC236}">
                <a16:creationId xmlns:a16="http://schemas.microsoft.com/office/drawing/2014/main" id="{29F80556-2BC4-8268-4191-317C5A85922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31823" y="4342630"/>
            <a:ext cx="266700" cy="266700"/>
          </a:xfrm>
          <a:prstGeom prst="rect">
            <a:avLst/>
          </a:prstGeom>
        </p:spPr>
      </p:pic>
      <p:pic>
        <p:nvPicPr>
          <p:cNvPr id="16" name="Picture 1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4772967B-DBD3-5E9D-6F68-B63AE31FE4F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09588" y="2899796"/>
            <a:ext cx="1329304" cy="1329304"/>
          </a:xfrm>
          <a:prstGeom prst="rect">
            <a:avLst/>
          </a:prstGeom>
        </p:spPr>
      </p:pic>
      <p:pic>
        <p:nvPicPr>
          <p:cNvPr id="18" name="Picture 17" descr="A picture containing person, mirror, smiling, close&#10;&#10;Description automatically generated">
            <a:extLst>
              <a:ext uri="{FF2B5EF4-FFF2-40B4-BE49-F238E27FC236}">
                <a16:creationId xmlns:a16="http://schemas.microsoft.com/office/drawing/2014/main" id="{8AC397B5-A7FB-4A43-112A-BC343FF52BE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14935" y="1086416"/>
            <a:ext cx="1323957" cy="1323957"/>
          </a:xfrm>
          <a:prstGeom prst="rect">
            <a:avLst/>
          </a:prstGeom>
        </p:spPr>
      </p:pic>
      <p:sp>
        <p:nvSpPr>
          <p:cNvPr id="20" name="Google Shape;103;p20">
            <a:extLst>
              <a:ext uri="{FF2B5EF4-FFF2-40B4-BE49-F238E27FC236}">
                <a16:creationId xmlns:a16="http://schemas.microsoft.com/office/drawing/2014/main" id="{B57775D5-5008-5798-301B-CEEC7298AD1A}"/>
              </a:ext>
            </a:extLst>
          </p:cNvPr>
          <p:cNvSpPr txBox="1">
            <a:spLocks/>
          </p:cNvSpPr>
          <p:nvPr/>
        </p:nvSpPr>
        <p:spPr>
          <a:xfrm>
            <a:off x="5991668" y="1123383"/>
            <a:ext cx="3038030" cy="1250028"/>
          </a:xfrm>
          <a:prstGeom prst="rect">
            <a:avLst/>
          </a:prstGeom>
        </p:spPr>
        <p:txBody>
          <a:bodyPr spcFirstLastPara="1" wrap="none" lIns="91425" tIns="0" rIns="91425" bIns="91425" anchor="t" anchorCtr="0">
            <a:noAutofit/>
          </a:bodyPr>
          <a:lstStyle>
            <a:lvl1pPr marL="0" indent="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0" i="0" kern="1200" baseline="0">
                <a:solidFill>
                  <a:srgbClr val="FFFFFF"/>
                </a:solidFill>
                <a:latin typeface="+mn-lt"/>
                <a:ea typeface="ＭＳ Ｐゴシック" charset="0"/>
                <a:cs typeface="Gotham Medium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b="0" i="0" kern="1200">
                <a:solidFill>
                  <a:srgbClr val="FFFFFF"/>
                </a:solidFill>
                <a:latin typeface="Gotham Light"/>
                <a:ea typeface="ＭＳ Ｐゴシック" charset="0"/>
                <a:cs typeface="Gotham Light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b="0" i="0" kern="1200">
                <a:solidFill>
                  <a:srgbClr val="FFFFFF"/>
                </a:solidFill>
                <a:latin typeface="Gotham Light"/>
                <a:ea typeface="ＭＳ Ｐゴシック" charset="0"/>
                <a:cs typeface="Gotham Light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b="0" i="0" kern="1200">
                <a:solidFill>
                  <a:srgbClr val="FFFFFF"/>
                </a:solidFill>
                <a:latin typeface="Gotham Light"/>
                <a:ea typeface="ＭＳ Ｐゴシック" charset="0"/>
                <a:cs typeface="Gotham Light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b="0" i="0" kern="1200">
                <a:solidFill>
                  <a:srgbClr val="FFFFFF"/>
                </a:solidFill>
                <a:latin typeface="Gotham Light"/>
                <a:ea typeface="ＭＳ Ｐゴシック" charset="0"/>
                <a:cs typeface="Gotham Light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>
              <a:spcBef>
                <a:spcPts val="1200"/>
              </a:spcBef>
              <a:spcAft>
                <a:spcPts val="0"/>
              </a:spcAft>
              <a:buSzPts val="1800"/>
            </a:pPr>
            <a:r>
              <a:rPr lang="en-US" sz="1800" b="1" dirty="0">
                <a:solidFill>
                  <a:schemeClr val="bg1"/>
                </a:solidFill>
              </a:rPr>
              <a:t>Brenda Tyler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300" dirty="0">
                <a:solidFill>
                  <a:schemeClr val="bg1"/>
                </a:solidFill>
              </a:rPr>
              <a:t>President of Client Success, Co-owner</a:t>
            </a:r>
            <a:br>
              <a:rPr lang="en-US" sz="1300" dirty="0">
                <a:solidFill>
                  <a:schemeClr val="bg1"/>
                </a:solidFill>
              </a:rPr>
            </a:br>
            <a:r>
              <a:rPr lang="en-US" sz="1300" dirty="0">
                <a:solidFill>
                  <a:schemeClr val="bg1"/>
                </a:solidFill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btyler@healinghealth.com</a:t>
            </a:r>
            <a:br>
              <a:rPr lang="en-US" sz="1300" dirty="0">
                <a:solidFill>
                  <a:schemeClr val="bg1"/>
                </a:solidFill>
              </a:rPr>
            </a:br>
            <a:r>
              <a:rPr lang="en-US" sz="1300" dirty="0">
                <a:solidFill>
                  <a:schemeClr val="bg1"/>
                </a:solidFill>
              </a:rPr>
              <a:t>800 348 0799  |  775 499 5592</a:t>
            </a:r>
          </a:p>
        </p:txBody>
      </p:sp>
      <p:sp>
        <p:nvSpPr>
          <p:cNvPr id="21" name="Google Shape;103;p20">
            <a:extLst>
              <a:ext uri="{FF2B5EF4-FFF2-40B4-BE49-F238E27FC236}">
                <a16:creationId xmlns:a16="http://schemas.microsoft.com/office/drawing/2014/main" id="{38DAC18B-4971-1BDC-5734-5C95FFF94A95}"/>
              </a:ext>
            </a:extLst>
          </p:cNvPr>
          <p:cNvSpPr txBox="1">
            <a:spLocks/>
          </p:cNvSpPr>
          <p:nvPr/>
        </p:nvSpPr>
        <p:spPr>
          <a:xfrm>
            <a:off x="5991668" y="2939434"/>
            <a:ext cx="3038030" cy="1250028"/>
          </a:xfrm>
          <a:prstGeom prst="rect">
            <a:avLst/>
          </a:prstGeom>
        </p:spPr>
        <p:txBody>
          <a:bodyPr spcFirstLastPara="1" wrap="none" lIns="91425" tIns="0" rIns="91425" bIns="91425" anchor="t" anchorCtr="0">
            <a:noAutofit/>
          </a:bodyPr>
          <a:lstStyle>
            <a:lvl1pPr marL="0" indent="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0" i="0" kern="1200" baseline="0">
                <a:solidFill>
                  <a:srgbClr val="FFFFFF"/>
                </a:solidFill>
                <a:latin typeface="+mn-lt"/>
                <a:ea typeface="ＭＳ Ｐゴシック" charset="0"/>
                <a:cs typeface="Gotham Medium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b="0" i="0" kern="1200">
                <a:solidFill>
                  <a:srgbClr val="FFFFFF"/>
                </a:solidFill>
                <a:latin typeface="Gotham Light"/>
                <a:ea typeface="ＭＳ Ｐゴシック" charset="0"/>
                <a:cs typeface="Gotham Light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b="0" i="0" kern="1200">
                <a:solidFill>
                  <a:srgbClr val="FFFFFF"/>
                </a:solidFill>
                <a:latin typeface="Gotham Light"/>
                <a:ea typeface="ＭＳ Ｐゴシック" charset="0"/>
                <a:cs typeface="Gotham Light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b="0" i="0" kern="1200">
                <a:solidFill>
                  <a:srgbClr val="FFFFFF"/>
                </a:solidFill>
                <a:latin typeface="Gotham Light"/>
                <a:ea typeface="ＭＳ Ｐゴシック" charset="0"/>
                <a:cs typeface="Gotham Light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b="0" i="0" kern="1200">
                <a:solidFill>
                  <a:srgbClr val="FFFFFF"/>
                </a:solidFill>
                <a:latin typeface="Gotham Light"/>
                <a:ea typeface="ＭＳ Ｐゴシック" charset="0"/>
                <a:cs typeface="Gotham Light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>
              <a:spcBef>
                <a:spcPts val="1200"/>
              </a:spcBef>
              <a:spcAft>
                <a:spcPts val="0"/>
              </a:spcAft>
              <a:buSzPts val="1800"/>
            </a:pPr>
            <a:r>
              <a:rPr lang="en-US" sz="1800" b="1" dirty="0">
                <a:solidFill>
                  <a:schemeClr val="bg1"/>
                </a:solidFill>
              </a:rPr>
              <a:t>Adam Carpenter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300" dirty="0">
                <a:solidFill>
                  <a:schemeClr val="bg1"/>
                </a:solidFill>
              </a:rPr>
              <a:t>Client Success Specialist</a:t>
            </a:r>
            <a:br>
              <a:rPr lang="en-US" sz="1300" dirty="0">
                <a:solidFill>
                  <a:schemeClr val="bg1"/>
                </a:solidFill>
              </a:rPr>
            </a:br>
            <a:r>
              <a:rPr lang="en-US" sz="1300" dirty="0">
                <a:solidFill>
                  <a:schemeClr val="bg1"/>
                </a:solidFill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acarpenter@healinghealth.com</a:t>
            </a:r>
            <a:br>
              <a:rPr lang="en-US" sz="1300" dirty="0">
                <a:solidFill>
                  <a:schemeClr val="bg1"/>
                </a:solidFill>
              </a:rPr>
            </a:br>
            <a:r>
              <a:rPr lang="en-US" sz="1300" dirty="0">
                <a:solidFill>
                  <a:schemeClr val="bg1"/>
                </a:solidFill>
              </a:rPr>
              <a:t>800 348 0799  |  775 499 5596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hhs-ppt-theme-widescreen-11.18">
  <a:themeElements>
    <a:clrScheme name="HHS">
      <a:dk1>
        <a:sysClr val="windowText" lastClr="000000"/>
      </a:dk1>
      <a:lt1>
        <a:sysClr val="window" lastClr="FFFFFF"/>
      </a:lt1>
      <a:dk2>
        <a:srgbClr val="67207C"/>
      </a:dk2>
      <a:lt2>
        <a:srgbClr val="EEECE1"/>
      </a:lt2>
      <a:accent1>
        <a:srgbClr val="00665B"/>
      </a:accent1>
      <a:accent2>
        <a:srgbClr val="33A195"/>
      </a:accent2>
      <a:accent3>
        <a:srgbClr val="76D1C7"/>
      </a:accent3>
      <a:accent4>
        <a:srgbClr val="BFE5E1"/>
      </a:accent4>
      <a:accent5>
        <a:srgbClr val="9141A0"/>
      </a:accent5>
      <a:accent6>
        <a:srgbClr val="BC73CA"/>
      </a:accent6>
      <a:hlink>
        <a:srgbClr val="D600FF"/>
      </a:hlink>
      <a:folHlink>
        <a:srgbClr val="6C0081"/>
      </a:folHlink>
    </a:clrScheme>
    <a:fontScheme name="Expo">
      <a:maj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hs-ppt-theme-widescreen-11.18" id="{740C9F4B-3B3D-4CC9-AF29-6A3197F1B236}" vid="{1F909DDB-AFD5-465D-82CB-2344A7307325}"/>
    </a:ext>
  </a:extLst>
</a:theme>
</file>

<file path=ppt/theme/theme2.xml><?xml version="1.0" encoding="utf-8"?>
<a:theme xmlns:a="http://schemas.openxmlformats.org/drawingml/2006/main" name="73_Custom Design">
  <a:themeElements>
    <a:clrScheme name="HHS">
      <a:dk1>
        <a:sysClr val="windowText" lastClr="000000"/>
      </a:dk1>
      <a:lt1>
        <a:sysClr val="window" lastClr="FFFFFF"/>
      </a:lt1>
      <a:dk2>
        <a:srgbClr val="67207C"/>
      </a:dk2>
      <a:lt2>
        <a:srgbClr val="EEECE1"/>
      </a:lt2>
      <a:accent1>
        <a:srgbClr val="00665B"/>
      </a:accent1>
      <a:accent2>
        <a:srgbClr val="33A195"/>
      </a:accent2>
      <a:accent3>
        <a:srgbClr val="76D1C7"/>
      </a:accent3>
      <a:accent4>
        <a:srgbClr val="BFE5E1"/>
      </a:accent4>
      <a:accent5>
        <a:srgbClr val="9141A0"/>
      </a:accent5>
      <a:accent6>
        <a:srgbClr val="BC73CA"/>
      </a:accent6>
      <a:hlink>
        <a:srgbClr val="D600FF"/>
      </a:hlink>
      <a:folHlink>
        <a:srgbClr val="6C008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6603EDD691544D933ACD6F095CECF7" ma:contentTypeVersion="14" ma:contentTypeDescription="Create a new document." ma:contentTypeScope="" ma:versionID="fc8ee8ef9497452bd58c1ef2fac236ac">
  <xsd:schema xmlns:xsd="http://www.w3.org/2001/XMLSchema" xmlns:xs="http://www.w3.org/2001/XMLSchema" xmlns:p="http://schemas.microsoft.com/office/2006/metadata/properties" xmlns:ns3="b049c561-06da-4758-8813-f5558f34e8f1" xmlns:ns4="1b65442b-bdf1-46f0-a831-77c4270804f1" targetNamespace="http://schemas.microsoft.com/office/2006/metadata/properties" ma:root="true" ma:fieldsID="74478045c4c1c87dc1a30b67153fd8cd" ns3:_="" ns4:_="">
    <xsd:import namespace="b049c561-06da-4758-8813-f5558f34e8f1"/>
    <xsd:import namespace="1b65442b-bdf1-46f0-a831-77c4270804f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49c561-06da-4758-8813-f5558f34e8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65442b-bdf1-46f0-a831-77c4270804f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2CA2218-98F2-4061-8BC0-3C669070C9C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02D6214-37E7-447D-84D2-C648A9142A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49c561-06da-4758-8813-f5558f34e8f1"/>
    <ds:schemaRef ds:uri="1b65442b-bdf1-46f0-a831-77c4270804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53C3FD5-BE9F-41AA-B7D1-AEA1487C7EB2}">
  <ds:schemaRefs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terms/"/>
    <ds:schemaRef ds:uri="b049c561-06da-4758-8813-f5558f34e8f1"/>
    <ds:schemaRef ds:uri="http://purl.org/dc/dcmitype/"/>
    <ds:schemaRef ds:uri="http://purl.org/dc/elements/1.1/"/>
    <ds:schemaRef ds:uri="http://schemas.openxmlformats.org/package/2006/metadata/core-properties"/>
    <ds:schemaRef ds:uri="1b65442b-bdf1-46f0-a831-77c4270804f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hhs_ppt_template_10.6.2016</Template>
  <TotalTime>990</TotalTime>
  <Words>569</Words>
  <Application>Microsoft Office PowerPoint</Application>
  <PresentationFormat>On-screen Show (16:9)</PresentationFormat>
  <Paragraphs>52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Gotham Bold</vt:lpstr>
      <vt:lpstr>Gotham Book</vt:lpstr>
      <vt:lpstr>Gotham Light</vt:lpstr>
      <vt:lpstr>Gotham Medium</vt:lpstr>
      <vt:lpstr>hhs-ppt-theme-widescreen-11.18</vt:lpstr>
      <vt:lpstr>73_Custom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[Insert Hospital Name]</dc:title>
  <dc:creator>Troy</dc:creator>
  <cp:lastModifiedBy>Troy Elizares</cp:lastModifiedBy>
  <cp:revision>40</cp:revision>
  <dcterms:modified xsi:type="dcterms:W3CDTF">2024-03-04T22:20:28Z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0x010100E36603EDD691544D933ACD6F095CECF7</vt:lpwstr>
  </property>
</Properties>
</file>